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7" r:id="rId3"/>
    <p:sldId id="258" r:id="rId4"/>
    <p:sldId id="263" r:id="rId5"/>
    <p:sldId id="259" r:id="rId6"/>
    <p:sldId id="267" r:id="rId7"/>
    <p:sldId id="266" r:id="rId8"/>
    <p:sldId id="265" r:id="rId9"/>
    <p:sldId id="268" r:id="rId10"/>
    <p:sldId id="269" r:id="rId11"/>
    <p:sldId id="270" r:id="rId12"/>
    <p:sldId id="260" r:id="rId13"/>
    <p:sldId id="264" r:id="rId14"/>
    <p:sldId id="261" r:id="rId15"/>
    <p:sldId id="271" r:id="rId16"/>
    <p:sldId id="272" r:id="rId17"/>
    <p:sldId id="273" r:id="rId18"/>
    <p:sldId id="275" r:id="rId19"/>
    <p:sldId id="274" r:id="rId20"/>
    <p:sldId id="277" r:id="rId21"/>
    <p:sldId id="278" r:id="rId22"/>
    <p:sldId id="276"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0784E6-200A-4226-86B2-B51356BE2CF9}" type="datetimeFigureOut">
              <a:rPr lang="en-US" smtClean="0"/>
              <a:t>4/4/2014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0E20252-B2D5-4CB5-B0AC-7849372FF143}" type="slidenum">
              <a:rPr lang="en-US" smtClean="0"/>
              <a:t>‹#›</a:t>
            </a:fld>
            <a:endParaRPr lang="en-US"/>
          </a:p>
        </p:txBody>
      </p:sp>
    </p:spTree>
    <p:extLst>
      <p:ext uri="{BB962C8B-B14F-4D97-AF65-F5344CB8AC3E}">
        <p14:creationId xmlns:p14="http://schemas.microsoft.com/office/powerpoint/2010/main" val="3103556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Barter activities: use a commodity to exchange another</a:t>
            </a:r>
            <a:r>
              <a:rPr lang="en-US" baseline="0" dirty="0" smtClean="0"/>
              <a:t> commodity</a:t>
            </a:r>
            <a:endParaRPr lang="en-US" dirty="0"/>
          </a:p>
        </p:txBody>
      </p:sp>
      <p:sp>
        <p:nvSpPr>
          <p:cNvPr id="4" name="Slide Number Placeholder 3"/>
          <p:cNvSpPr>
            <a:spLocks noGrp="1"/>
          </p:cNvSpPr>
          <p:nvPr>
            <p:ph type="sldNum" sz="quarter" idx="10"/>
          </p:nvPr>
        </p:nvSpPr>
        <p:spPr/>
        <p:txBody>
          <a:bodyPr/>
          <a:lstStyle/>
          <a:p>
            <a:fld id="{10E20252-B2D5-4CB5-B0AC-7849372FF143}" type="slidenum">
              <a:rPr lang="en-US" smtClean="0"/>
              <a:t>4</a:t>
            </a:fld>
            <a:endParaRPr lang="en-US"/>
          </a:p>
        </p:txBody>
      </p:sp>
    </p:spTree>
    <p:extLst>
      <p:ext uri="{BB962C8B-B14F-4D97-AF65-F5344CB8AC3E}">
        <p14:creationId xmlns:p14="http://schemas.microsoft.com/office/powerpoint/2010/main" val="34125329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45DD51FF-A823-473E-875E-F9B4183C4AF1}" type="datetimeFigureOut">
              <a:rPr lang="en-US" smtClean="0"/>
              <a:t>4/4/2014</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750D5B0F-4B2F-48F7-8719-20CE5E62F02A}"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5DD51FF-A823-473E-875E-F9B4183C4AF1}" type="datetimeFigureOut">
              <a:rPr lang="en-US" smtClean="0"/>
              <a:t>4/4/2014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0D5B0F-4B2F-48F7-8719-20CE5E62F02A}"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5DD51FF-A823-473E-875E-F9B4183C4AF1}" type="datetimeFigureOut">
              <a:rPr lang="en-US" smtClean="0"/>
              <a:t>4/4/2014</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750D5B0F-4B2F-48F7-8719-20CE5E62F02A}"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5DD51FF-A823-473E-875E-F9B4183C4AF1}" type="datetimeFigureOut">
              <a:rPr lang="en-US" smtClean="0"/>
              <a:t>4/4/2014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0D5B0F-4B2F-48F7-8719-20CE5E62F02A}"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5DD51FF-A823-473E-875E-F9B4183C4AF1}" type="datetimeFigureOut">
              <a:rPr lang="en-US" smtClean="0"/>
              <a:t>4/4/2014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0D5B0F-4B2F-48F7-8719-20CE5E62F02A}"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5DD51FF-A823-473E-875E-F9B4183C4AF1}" type="datetimeFigureOut">
              <a:rPr lang="en-US" smtClean="0"/>
              <a:t>4/4/2014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0D5B0F-4B2F-48F7-8719-20CE5E62F02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DD51FF-A823-473E-875E-F9B4183C4AF1}" type="datetimeFigureOut">
              <a:rPr lang="en-US" smtClean="0"/>
              <a:t>4/4/2014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0D5B0F-4B2F-48F7-8719-20CE5E62F02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5DD51FF-A823-473E-875E-F9B4183C4AF1}" type="datetimeFigureOut">
              <a:rPr lang="en-US" smtClean="0"/>
              <a:t>4/4/2014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0D5B0F-4B2F-48F7-8719-20CE5E62F02A}"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5DD51FF-A823-473E-875E-F9B4183C4AF1}" type="datetimeFigureOut">
              <a:rPr lang="en-US" smtClean="0"/>
              <a:t>4/4/2014</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750D5B0F-4B2F-48F7-8719-20CE5E62F02A}"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5DD51FF-A823-473E-875E-F9B4183C4AF1}" type="datetimeFigureOut">
              <a:rPr lang="en-US" smtClean="0"/>
              <a:t>4/4/2014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0D5B0F-4B2F-48F7-8719-20CE5E62F02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5DD51FF-A823-473E-875E-F9B4183C4AF1}" type="datetimeFigureOut">
              <a:rPr lang="en-US" smtClean="0"/>
              <a:t>4/4/2014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0D5B0F-4B2F-48F7-8719-20CE5E62F02A}"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D4F0297B-C857-4508-AED9-97B16A5E4473}" type="slidenum">
              <a:rPr lang="en-US"/>
              <a:pPr>
                <a:defRPr/>
              </a:pPr>
              <a:t>‹#›</a:t>
            </a:fld>
            <a:endParaRPr lang="en-US"/>
          </a:p>
        </p:txBody>
      </p:sp>
    </p:spTree>
    <p:extLst>
      <p:ext uri="{BB962C8B-B14F-4D97-AF65-F5344CB8AC3E}">
        <p14:creationId xmlns:p14="http://schemas.microsoft.com/office/powerpoint/2010/main" val="2653898417"/>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D4F0297B-C857-4508-AED9-97B16A5E4473}" type="slidenum">
              <a:rPr lang="en-US"/>
              <a:pPr>
                <a:defRPr/>
              </a:pPr>
              <a:t>‹#›</a:t>
            </a:fld>
            <a:endParaRPr lang="en-US"/>
          </a:p>
        </p:txBody>
      </p:sp>
    </p:spTree>
    <p:extLst>
      <p:ext uri="{BB962C8B-B14F-4D97-AF65-F5344CB8AC3E}">
        <p14:creationId xmlns:p14="http://schemas.microsoft.com/office/powerpoint/2010/main" val="81740282"/>
      </p:ext>
    </p:extLst>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45DD51FF-A823-473E-875E-F9B4183C4AF1}" type="datetimeFigureOut">
              <a:rPr lang="en-US" smtClean="0"/>
              <a:t>4/4/2014</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50D5B0F-4B2F-48F7-8719-20CE5E62F02A}"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oleObject" Target="../embeddings/Microsoft_Word_97_-_2003_Document1.doc"/><Relationship Id="rId7"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1.bin"/><Relationship Id="rId4" Type="http://schemas.openxmlformats.org/officeDocument/2006/relationships/image" Target="../media/image2.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5.wmf"/><Relationship Id="rId4" Type="http://schemas.openxmlformats.org/officeDocument/2006/relationships/oleObject" Target="../embeddings/oleObject3.bin"/></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Mentor Pham Xuan Truong</a:t>
            </a:r>
          </a:p>
          <a:p>
            <a:r>
              <a:rPr lang="en-US" dirty="0" smtClean="0"/>
              <a:t>truongpx@ftu.edu.vn</a:t>
            </a:r>
            <a:endParaRPr lang="en-US" dirty="0"/>
          </a:p>
        </p:txBody>
      </p:sp>
      <p:sp>
        <p:nvSpPr>
          <p:cNvPr id="2" name="Title 1"/>
          <p:cNvSpPr>
            <a:spLocks noGrp="1"/>
          </p:cNvSpPr>
          <p:nvPr>
            <p:ph type="ctrTitle"/>
          </p:nvPr>
        </p:nvSpPr>
        <p:spPr/>
        <p:txBody>
          <a:bodyPr/>
          <a:lstStyle/>
          <a:p>
            <a:r>
              <a:rPr lang="en-US" dirty="0" smtClean="0"/>
              <a:t>Chapter 8 Money and Monetary policy</a:t>
            </a:r>
            <a:endParaRPr lang="en-US" dirty="0"/>
          </a:p>
        </p:txBody>
      </p:sp>
    </p:spTree>
    <p:extLst>
      <p:ext uri="{BB962C8B-B14F-4D97-AF65-F5344CB8AC3E}">
        <p14:creationId xmlns:p14="http://schemas.microsoft.com/office/powerpoint/2010/main" val="28911401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a:t>
            </a:r>
            <a:endParaRPr lang="en-US" dirty="0"/>
          </a:p>
        </p:txBody>
      </p:sp>
      <p:sp>
        <p:nvSpPr>
          <p:cNvPr id="3" name="Content Placeholder 2"/>
          <p:cNvSpPr>
            <a:spLocks noGrp="1"/>
          </p:cNvSpPr>
          <p:nvPr>
            <p:ph sz="quarter" idx="1"/>
          </p:nvPr>
        </p:nvSpPr>
        <p:spPr/>
        <p:txBody>
          <a:bodyPr/>
          <a:lstStyle/>
          <a:p>
            <a:pPr marL="0" indent="0">
              <a:buNone/>
            </a:pPr>
            <a:r>
              <a:rPr lang="en-US" dirty="0" smtClean="0"/>
              <a:t>I Overview of money</a:t>
            </a:r>
          </a:p>
          <a:p>
            <a:pPr marL="0" indent="0">
              <a:buNone/>
            </a:pPr>
            <a:r>
              <a:rPr lang="en-US" dirty="0" smtClean="0"/>
              <a:t>II Banking system and money supply</a:t>
            </a:r>
          </a:p>
          <a:p>
            <a:pPr marL="0" indent="0">
              <a:buNone/>
            </a:pPr>
            <a:r>
              <a:rPr lang="en-US" dirty="0" smtClean="0"/>
              <a:t>III Central bank and tools to control money supply</a:t>
            </a:r>
          </a:p>
          <a:p>
            <a:pPr marL="0" indent="0">
              <a:buNone/>
            </a:pPr>
            <a:r>
              <a:rPr lang="en-US" dirty="0" smtClean="0"/>
              <a:t>IV The theory of liquidity preference and monetary policy</a:t>
            </a:r>
          </a:p>
          <a:p>
            <a:pPr marL="0" indent="0">
              <a:buNone/>
            </a:pPr>
            <a:r>
              <a:rPr lang="en-US" dirty="0" smtClean="0"/>
              <a:t> </a:t>
            </a:r>
            <a:endParaRPr lang="en-US" dirty="0"/>
          </a:p>
        </p:txBody>
      </p:sp>
    </p:spTree>
    <p:extLst>
      <p:ext uri="{BB962C8B-B14F-4D97-AF65-F5344CB8AC3E}">
        <p14:creationId xmlns:p14="http://schemas.microsoft.com/office/powerpoint/2010/main" val="2557021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772400" cy="914400"/>
          </a:xfrm>
        </p:spPr>
        <p:txBody>
          <a:bodyPr>
            <a:normAutofit/>
          </a:bodyPr>
          <a:lstStyle/>
          <a:p>
            <a:r>
              <a:rPr lang="en-US" dirty="0"/>
              <a:t>I Overview of </a:t>
            </a:r>
            <a:r>
              <a:rPr lang="en-US" dirty="0" smtClean="0"/>
              <a:t>money</a:t>
            </a:r>
            <a:endParaRPr lang="en-US" dirty="0"/>
          </a:p>
        </p:txBody>
      </p:sp>
      <p:sp>
        <p:nvSpPr>
          <p:cNvPr id="3" name="Content Placeholder 2"/>
          <p:cNvSpPr>
            <a:spLocks noGrp="1"/>
          </p:cNvSpPr>
          <p:nvPr>
            <p:ph sz="quarter" idx="1"/>
          </p:nvPr>
        </p:nvSpPr>
        <p:spPr>
          <a:xfrm>
            <a:off x="381000" y="1066800"/>
            <a:ext cx="8458200" cy="5562600"/>
          </a:xfrm>
        </p:spPr>
        <p:txBody>
          <a:bodyPr>
            <a:normAutofit/>
          </a:bodyPr>
          <a:lstStyle/>
          <a:p>
            <a:pPr marL="0" indent="0">
              <a:buNone/>
            </a:pPr>
            <a:r>
              <a:rPr lang="en-US" sz="2500" b="1" u="sng" dirty="0" smtClean="0"/>
              <a:t>Definition</a:t>
            </a:r>
          </a:p>
          <a:p>
            <a:pPr marL="0" indent="0" algn="just">
              <a:buNone/>
            </a:pPr>
            <a:r>
              <a:rPr lang="en-US" sz="2500" dirty="0"/>
              <a:t>Money is any object or record that is generally accepted as payment for goods and services and repayment of debts in a given socio-economic </a:t>
            </a:r>
            <a:r>
              <a:rPr lang="en-US" sz="2500" dirty="0" smtClean="0"/>
              <a:t>context or country.</a:t>
            </a:r>
          </a:p>
          <a:p>
            <a:pPr marL="0" indent="0" algn="just">
              <a:buNone/>
            </a:pPr>
            <a:r>
              <a:rPr lang="en-US" sz="2500" dirty="0" smtClean="0"/>
              <a:t>In other words, </a:t>
            </a:r>
            <a:r>
              <a:rPr lang="en-US" sz="2500" dirty="0"/>
              <a:t>m</a:t>
            </a:r>
            <a:r>
              <a:rPr lang="en-US" altLang="en-US" sz="2500" dirty="0" smtClean="0"/>
              <a:t>oney is a set </a:t>
            </a:r>
            <a:r>
              <a:rPr lang="en-US" altLang="en-US" sz="2500" dirty="0"/>
              <a:t>of assets in an </a:t>
            </a:r>
            <a:r>
              <a:rPr lang="en-US" altLang="en-US" sz="2500" dirty="0" smtClean="0"/>
              <a:t>economy that </a:t>
            </a:r>
            <a:r>
              <a:rPr lang="en-US" altLang="en-US" sz="2500" dirty="0"/>
              <a:t>people regularly </a:t>
            </a:r>
            <a:r>
              <a:rPr lang="en-US" altLang="en-US" sz="2500" dirty="0" smtClean="0"/>
              <a:t>use to </a:t>
            </a:r>
            <a:r>
              <a:rPr lang="en-US" altLang="en-US" sz="2500" dirty="0"/>
              <a:t>buy goods and services from other people</a:t>
            </a:r>
          </a:p>
          <a:p>
            <a:pPr marL="0" indent="0">
              <a:buNone/>
            </a:pPr>
            <a:r>
              <a:rPr lang="en-US" altLang="en-US" sz="2500" b="1" u="sng" dirty="0"/>
              <a:t>The functions of </a:t>
            </a:r>
            <a:r>
              <a:rPr lang="en-US" altLang="en-US" sz="2500" b="1" u="sng" dirty="0" smtClean="0"/>
              <a:t>money</a:t>
            </a:r>
          </a:p>
          <a:p>
            <a:pPr>
              <a:buFontTx/>
              <a:buChar char="-"/>
            </a:pPr>
            <a:r>
              <a:rPr lang="en-US" altLang="en-US" sz="2500" dirty="0" smtClean="0"/>
              <a:t>Medium </a:t>
            </a:r>
            <a:r>
              <a:rPr lang="en-US" altLang="en-US" sz="2500" dirty="0"/>
              <a:t>of </a:t>
            </a:r>
            <a:r>
              <a:rPr lang="en-US" altLang="en-US" sz="2500" dirty="0" smtClean="0"/>
              <a:t>exchange: </a:t>
            </a:r>
            <a:r>
              <a:rPr lang="en-US" altLang="en-US" sz="2500" dirty="0"/>
              <a:t>Item that buyers give to </a:t>
            </a:r>
            <a:r>
              <a:rPr lang="en-US" altLang="en-US" sz="2500" dirty="0" smtClean="0"/>
              <a:t>sellers when </a:t>
            </a:r>
            <a:r>
              <a:rPr lang="en-US" altLang="en-US" sz="2500" dirty="0"/>
              <a:t>they want to purchase goods and </a:t>
            </a:r>
            <a:r>
              <a:rPr lang="en-US" altLang="en-US" sz="2500" dirty="0" smtClean="0"/>
              <a:t>services</a:t>
            </a:r>
          </a:p>
          <a:p>
            <a:pPr marL="274320" lvl="1" indent="-274320">
              <a:spcBef>
                <a:spcPts val="580"/>
              </a:spcBef>
              <a:buClr>
                <a:schemeClr val="accent1"/>
              </a:buClr>
              <a:buFontTx/>
              <a:buChar char="-"/>
            </a:pPr>
            <a:r>
              <a:rPr lang="en-US" altLang="en-US" sz="2500" dirty="0" smtClean="0"/>
              <a:t>Unit </a:t>
            </a:r>
            <a:r>
              <a:rPr lang="en-US" altLang="en-US" sz="2500" dirty="0"/>
              <a:t>of </a:t>
            </a:r>
            <a:r>
              <a:rPr lang="en-US" altLang="en-US" sz="2500" dirty="0" smtClean="0"/>
              <a:t>account: </a:t>
            </a:r>
            <a:r>
              <a:rPr lang="en-US" altLang="en-US" sz="2500" dirty="0"/>
              <a:t>Yardstick people use to post prices and record </a:t>
            </a:r>
            <a:r>
              <a:rPr lang="en-US" altLang="en-US" sz="2500" dirty="0" smtClean="0"/>
              <a:t>debt</a:t>
            </a:r>
          </a:p>
          <a:p>
            <a:pPr marL="274320" lvl="1" indent="-274320">
              <a:spcBef>
                <a:spcPts val="580"/>
              </a:spcBef>
              <a:buClr>
                <a:schemeClr val="accent1"/>
              </a:buClr>
              <a:buFontTx/>
              <a:buChar char="-"/>
            </a:pPr>
            <a:r>
              <a:rPr lang="en-US" altLang="en-US" sz="2500" dirty="0" smtClean="0"/>
              <a:t>Store </a:t>
            </a:r>
            <a:r>
              <a:rPr lang="en-US" altLang="en-US" sz="2500" dirty="0"/>
              <a:t>of </a:t>
            </a:r>
            <a:r>
              <a:rPr lang="en-US" altLang="en-US" sz="2500" dirty="0" smtClean="0"/>
              <a:t>value: </a:t>
            </a:r>
            <a:r>
              <a:rPr lang="en-US" altLang="en-US" sz="2500" dirty="0"/>
              <a:t>Item that people can use to transfer purchasing </a:t>
            </a:r>
            <a:r>
              <a:rPr lang="en-US" altLang="en-US" sz="2500" dirty="0" smtClean="0"/>
              <a:t>power from </a:t>
            </a:r>
            <a:r>
              <a:rPr lang="en-US" altLang="en-US" sz="2500" dirty="0"/>
              <a:t>the present to the future</a:t>
            </a:r>
          </a:p>
          <a:p>
            <a:pPr>
              <a:buFontTx/>
              <a:buChar char="-"/>
            </a:pPr>
            <a:endParaRPr lang="en-US" altLang="en-US" dirty="0"/>
          </a:p>
          <a:p>
            <a:pPr marL="0" indent="0">
              <a:buNone/>
            </a:pPr>
            <a:endParaRPr lang="en-US" dirty="0"/>
          </a:p>
        </p:txBody>
      </p:sp>
    </p:spTree>
    <p:extLst>
      <p:ext uri="{BB962C8B-B14F-4D97-AF65-F5344CB8AC3E}">
        <p14:creationId xmlns:p14="http://schemas.microsoft.com/office/powerpoint/2010/main" val="15275989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838200"/>
            <a:ext cx="8534400" cy="5791200"/>
          </a:xfrm>
        </p:spPr>
        <p:txBody>
          <a:bodyPr>
            <a:normAutofit lnSpcReduction="10000"/>
          </a:bodyPr>
          <a:lstStyle/>
          <a:p>
            <a:pPr marL="0" indent="0">
              <a:buNone/>
            </a:pPr>
            <a:r>
              <a:rPr lang="en-US" sz="2500" b="1" u="sng" dirty="0" smtClean="0"/>
              <a:t>The kind of money </a:t>
            </a:r>
          </a:p>
          <a:p>
            <a:pPr marL="0" lvl="1" indent="0">
              <a:spcBef>
                <a:spcPts val="580"/>
              </a:spcBef>
              <a:buClr>
                <a:schemeClr val="accent1"/>
              </a:buClr>
              <a:buNone/>
            </a:pPr>
            <a:r>
              <a:rPr lang="en-US" altLang="en-US" sz="2500" dirty="0" smtClean="0"/>
              <a:t>- Commodity money: money </a:t>
            </a:r>
            <a:r>
              <a:rPr lang="en-US" altLang="en-US" sz="2500" dirty="0"/>
              <a:t>that takes the form of a commodity with intrinsic </a:t>
            </a:r>
            <a:r>
              <a:rPr lang="en-US" altLang="en-US" sz="2500" dirty="0" smtClean="0"/>
              <a:t>value (</a:t>
            </a:r>
            <a:r>
              <a:rPr lang="en-US" altLang="en-US" sz="2500" dirty="0"/>
              <a:t>Item would have value even if it were not used as </a:t>
            </a:r>
            <a:r>
              <a:rPr lang="en-US" altLang="en-US" sz="2500" dirty="0" smtClean="0"/>
              <a:t>money)</a:t>
            </a:r>
          </a:p>
          <a:p>
            <a:pPr marL="0" indent="0">
              <a:buNone/>
            </a:pPr>
            <a:r>
              <a:rPr lang="en-US" altLang="en-US" sz="2500" dirty="0" smtClean="0"/>
              <a:t>- </a:t>
            </a:r>
            <a:r>
              <a:rPr lang="en-US" altLang="en-US" sz="2500" dirty="0"/>
              <a:t>Fiat </a:t>
            </a:r>
            <a:r>
              <a:rPr lang="en-US" altLang="en-US" sz="2500" dirty="0" smtClean="0"/>
              <a:t>money: money </a:t>
            </a:r>
            <a:r>
              <a:rPr lang="en-US" altLang="en-US" sz="2500" dirty="0"/>
              <a:t>without intrinsic </a:t>
            </a:r>
            <a:r>
              <a:rPr lang="en-US" altLang="en-US" sz="2500" dirty="0" smtClean="0"/>
              <a:t>value used </a:t>
            </a:r>
            <a:r>
              <a:rPr lang="en-US" altLang="en-US" sz="2500" dirty="0"/>
              <a:t>as money because of government decree</a:t>
            </a:r>
          </a:p>
          <a:p>
            <a:pPr marL="0" lvl="1" indent="0">
              <a:spcBef>
                <a:spcPts val="580"/>
              </a:spcBef>
              <a:buClr>
                <a:schemeClr val="accent1"/>
              </a:buClr>
              <a:buNone/>
            </a:pPr>
            <a:r>
              <a:rPr lang="en-US" altLang="en-US" sz="2500" b="1" u="sng" dirty="0" smtClean="0"/>
              <a:t>Measuring money volume</a:t>
            </a:r>
            <a:endParaRPr lang="en-US" altLang="en-US" sz="2500" b="1" u="sng" dirty="0"/>
          </a:p>
          <a:p>
            <a:pPr marL="0" indent="0">
              <a:buNone/>
            </a:pPr>
            <a:r>
              <a:rPr lang="en-US" altLang="en-US" sz="2500" dirty="0" smtClean="0"/>
              <a:t>M0: Currency - Paper </a:t>
            </a:r>
            <a:r>
              <a:rPr lang="en-US" altLang="en-US" sz="2500" dirty="0"/>
              <a:t>bills and coins in the hands of the public</a:t>
            </a:r>
          </a:p>
          <a:p>
            <a:pPr marL="0" indent="0">
              <a:buNone/>
            </a:pPr>
            <a:r>
              <a:rPr lang="en-US" altLang="en-US" sz="2500" dirty="0" smtClean="0"/>
              <a:t>M1: M0 and demand deposit (depositors </a:t>
            </a:r>
            <a:r>
              <a:rPr lang="en-US" altLang="en-US" sz="2500" dirty="0"/>
              <a:t>can access on demand by writing a </a:t>
            </a:r>
            <a:r>
              <a:rPr lang="en-US" altLang="en-US" sz="2500" dirty="0" smtClean="0"/>
              <a:t>check)</a:t>
            </a:r>
          </a:p>
          <a:p>
            <a:pPr marL="0" indent="0">
              <a:buNone/>
            </a:pPr>
            <a:r>
              <a:rPr lang="en-US" altLang="en-US" sz="2500" dirty="0" smtClean="0"/>
              <a:t>M2: M1 and timely deposit (depositors in principle can access to the money as maturity elapses) </a:t>
            </a:r>
            <a:endParaRPr lang="en-US" altLang="en-US" sz="2500" dirty="0"/>
          </a:p>
          <a:p>
            <a:pPr marL="0" lvl="1" indent="0">
              <a:spcBef>
                <a:spcPts val="580"/>
              </a:spcBef>
              <a:buClr>
                <a:schemeClr val="accent1"/>
              </a:buClr>
              <a:buNone/>
            </a:pPr>
            <a:r>
              <a:rPr lang="en-US" altLang="en-US" sz="2500" dirty="0" smtClean="0"/>
              <a:t>The differentiation in measuring money volume bases on the gradual decrease of liquidity (liquidity is the ease </a:t>
            </a:r>
            <a:r>
              <a:rPr lang="en-US" altLang="en-US" sz="2500" dirty="0"/>
              <a:t>with which an asset can be converted into the economy’s medium of </a:t>
            </a:r>
            <a:r>
              <a:rPr lang="en-US" altLang="en-US" sz="2500" dirty="0" smtClean="0"/>
              <a:t>exchange)</a:t>
            </a:r>
            <a:endParaRPr lang="en-US" altLang="en-US" sz="2500" dirty="0"/>
          </a:p>
          <a:p>
            <a:pPr marL="0" indent="0">
              <a:buNone/>
            </a:pPr>
            <a:endParaRPr lang="en-US" b="1" u="sng" dirty="0"/>
          </a:p>
        </p:txBody>
      </p:sp>
      <p:sp>
        <p:nvSpPr>
          <p:cNvPr id="4" name="Title 1"/>
          <p:cNvSpPr>
            <a:spLocks noGrp="1"/>
          </p:cNvSpPr>
          <p:nvPr>
            <p:ph type="title"/>
          </p:nvPr>
        </p:nvSpPr>
        <p:spPr>
          <a:xfrm>
            <a:off x="914400" y="6927"/>
            <a:ext cx="7772400" cy="838200"/>
          </a:xfrm>
        </p:spPr>
        <p:txBody>
          <a:bodyPr>
            <a:normAutofit/>
          </a:bodyPr>
          <a:lstStyle/>
          <a:p>
            <a:r>
              <a:rPr lang="en-US" dirty="0"/>
              <a:t>I Overview of </a:t>
            </a:r>
            <a:r>
              <a:rPr lang="en-US" dirty="0" smtClean="0"/>
              <a:t>money</a:t>
            </a:r>
            <a:endParaRPr lang="en-US" dirty="0"/>
          </a:p>
        </p:txBody>
      </p:sp>
    </p:spTree>
    <p:extLst>
      <p:ext uri="{BB962C8B-B14F-4D97-AF65-F5344CB8AC3E}">
        <p14:creationId xmlns:p14="http://schemas.microsoft.com/office/powerpoint/2010/main" val="3872952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7772400" cy="731838"/>
          </a:xfrm>
        </p:spPr>
        <p:txBody>
          <a:bodyPr>
            <a:normAutofit fontScale="90000"/>
          </a:bodyPr>
          <a:lstStyle/>
          <a:p>
            <a:r>
              <a:rPr lang="en-US" dirty="0"/>
              <a:t>II Banking system and money </a:t>
            </a:r>
            <a:r>
              <a:rPr lang="en-US" dirty="0" smtClean="0"/>
              <a:t>supply</a:t>
            </a:r>
            <a:endParaRPr lang="en-US" dirty="0"/>
          </a:p>
        </p:txBody>
      </p:sp>
      <p:sp>
        <p:nvSpPr>
          <p:cNvPr id="3" name="Content Placeholder 2"/>
          <p:cNvSpPr>
            <a:spLocks noGrp="1"/>
          </p:cNvSpPr>
          <p:nvPr>
            <p:ph sz="quarter" idx="1"/>
          </p:nvPr>
        </p:nvSpPr>
        <p:spPr>
          <a:xfrm>
            <a:off x="609600" y="990600"/>
            <a:ext cx="8305800" cy="5181600"/>
          </a:xfrm>
        </p:spPr>
        <p:txBody>
          <a:bodyPr>
            <a:normAutofit lnSpcReduction="10000"/>
          </a:bodyPr>
          <a:lstStyle/>
          <a:p>
            <a:pPr marL="0" indent="0">
              <a:buNone/>
            </a:pPr>
            <a:r>
              <a:rPr lang="en-US" altLang="en-US" b="1" u="sng" dirty="0"/>
              <a:t>Money creation: fractional reserve </a:t>
            </a:r>
            <a:r>
              <a:rPr lang="en-US" altLang="en-US" b="1" u="sng" dirty="0" smtClean="0"/>
              <a:t>banking</a:t>
            </a:r>
          </a:p>
          <a:p>
            <a:pPr marL="0" indent="0">
              <a:buNone/>
            </a:pPr>
            <a:r>
              <a:rPr lang="en-US" altLang="en-US" dirty="0" smtClean="0"/>
              <a:t>After receiving money from clients, banks have to lend or invest the money to make profit so that it can primarily pay back interest rate. However to secure liquidity and system stability, banks have to reserve money from clients’ deposit. Banks </a:t>
            </a:r>
            <a:r>
              <a:rPr lang="en-US" altLang="en-US" dirty="0"/>
              <a:t>hold only a fraction of deposits as </a:t>
            </a:r>
            <a:r>
              <a:rPr lang="en-US" altLang="en-US" dirty="0" smtClean="0"/>
              <a:t>reserves</a:t>
            </a:r>
          </a:p>
          <a:p>
            <a:pPr marL="0" indent="0">
              <a:buNone/>
            </a:pPr>
            <a:r>
              <a:rPr lang="en-US" altLang="en-US" dirty="0" smtClean="0"/>
              <a:t>Desired reserve rate/ratio (</a:t>
            </a:r>
            <a:r>
              <a:rPr lang="en-US" altLang="en-US" dirty="0" err="1" smtClean="0"/>
              <a:t>rr</a:t>
            </a:r>
            <a:r>
              <a:rPr lang="en-US" altLang="en-US" dirty="0" smtClean="0"/>
              <a:t>) is the fraction </a:t>
            </a:r>
            <a:r>
              <a:rPr lang="en-US" altLang="en-US" dirty="0"/>
              <a:t>of deposits that banks hold as </a:t>
            </a:r>
            <a:r>
              <a:rPr lang="en-US" altLang="en-US" dirty="0" smtClean="0"/>
              <a:t>reserves. It has two components </a:t>
            </a:r>
          </a:p>
          <a:p>
            <a:pPr marL="0" indent="0">
              <a:buNone/>
            </a:pPr>
            <a:r>
              <a:rPr lang="en-US" altLang="en-US" dirty="0" smtClean="0"/>
              <a:t>+ Required reserve rate (</a:t>
            </a:r>
            <a:r>
              <a:rPr lang="en-US" altLang="en-US" dirty="0" err="1" smtClean="0"/>
              <a:t>rrr</a:t>
            </a:r>
            <a:r>
              <a:rPr lang="en-US" altLang="en-US" dirty="0" smtClean="0"/>
              <a:t>): Bank </a:t>
            </a:r>
            <a:r>
              <a:rPr lang="en-US" altLang="en-US" dirty="0"/>
              <a:t>must hold </a:t>
            </a:r>
            <a:r>
              <a:rPr lang="en-US" altLang="en-US" dirty="0" smtClean="0"/>
              <a:t>at the Minimum level set </a:t>
            </a:r>
            <a:r>
              <a:rPr lang="en-US" altLang="en-US" dirty="0"/>
              <a:t>by </a:t>
            </a:r>
            <a:r>
              <a:rPr lang="en-US" altLang="en-US" dirty="0" smtClean="0"/>
              <a:t>country’s central bank</a:t>
            </a:r>
          </a:p>
          <a:p>
            <a:pPr marL="0" indent="0">
              <a:buNone/>
            </a:pPr>
            <a:r>
              <a:rPr lang="en-US" altLang="en-US" dirty="0" smtClean="0"/>
              <a:t>+ Excess reserve rate (err): Bank </a:t>
            </a:r>
            <a:r>
              <a:rPr lang="en-US" altLang="en-US" dirty="0"/>
              <a:t>may hold  additional excess </a:t>
            </a:r>
            <a:r>
              <a:rPr lang="en-US" altLang="en-US" dirty="0" smtClean="0"/>
              <a:t>reserves</a:t>
            </a:r>
          </a:p>
          <a:p>
            <a:pPr marL="0" indent="0">
              <a:buNone/>
            </a:pPr>
            <a:r>
              <a:rPr lang="en-US" altLang="en-US" dirty="0" smtClean="0">
                <a:latin typeface="Times New Roman"/>
                <a:cs typeface="Times New Roman"/>
              </a:rPr>
              <a:t>→ </a:t>
            </a:r>
            <a:r>
              <a:rPr lang="en-US" altLang="en-US" b="1" dirty="0" err="1" smtClean="0">
                <a:latin typeface="Times New Roman"/>
                <a:cs typeface="Times New Roman"/>
              </a:rPr>
              <a:t>rr</a:t>
            </a:r>
            <a:r>
              <a:rPr lang="en-US" altLang="en-US" b="1" dirty="0" smtClean="0">
                <a:latin typeface="Times New Roman"/>
                <a:cs typeface="Times New Roman"/>
              </a:rPr>
              <a:t> = </a:t>
            </a:r>
            <a:r>
              <a:rPr lang="en-US" altLang="en-US" b="1" dirty="0" err="1" smtClean="0">
                <a:latin typeface="Times New Roman"/>
                <a:cs typeface="Times New Roman"/>
              </a:rPr>
              <a:t>rrr</a:t>
            </a:r>
            <a:r>
              <a:rPr lang="en-US" altLang="en-US" b="1" dirty="0" smtClean="0">
                <a:latin typeface="Times New Roman"/>
                <a:cs typeface="Times New Roman"/>
              </a:rPr>
              <a:t> + err</a:t>
            </a:r>
            <a:endParaRPr lang="en-US" altLang="en-US" b="1" dirty="0"/>
          </a:p>
          <a:p>
            <a:pPr marL="0" indent="0">
              <a:buNone/>
            </a:pPr>
            <a:endParaRPr lang="en-US" dirty="0"/>
          </a:p>
        </p:txBody>
      </p:sp>
    </p:spTree>
    <p:extLst>
      <p:ext uri="{BB962C8B-B14F-4D97-AF65-F5344CB8AC3E}">
        <p14:creationId xmlns:p14="http://schemas.microsoft.com/office/powerpoint/2010/main" val="3800239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914400" y="1066800"/>
            <a:ext cx="7772400" cy="5410200"/>
          </a:xfrm>
        </p:spPr>
        <p:txBody>
          <a:bodyPr>
            <a:normAutofit lnSpcReduction="10000"/>
          </a:bodyPr>
          <a:lstStyle/>
          <a:p>
            <a:pPr marL="0" indent="0">
              <a:buNone/>
            </a:pPr>
            <a:r>
              <a:rPr lang="en-US" altLang="en-US" b="1" u="sng" dirty="0"/>
              <a:t>Money creation: fractional reserve banking</a:t>
            </a:r>
          </a:p>
          <a:p>
            <a:pPr marL="0" indent="0">
              <a:buNone/>
            </a:pPr>
            <a:r>
              <a:rPr lang="en-US" dirty="0" smtClean="0"/>
              <a:t>We examine an example to see how banking system create more money (money as definition) for the economy</a:t>
            </a:r>
          </a:p>
          <a:p>
            <a:pPr marL="0" indent="0">
              <a:buNone/>
            </a:pPr>
            <a:r>
              <a:rPr lang="en-US" dirty="0" smtClean="0"/>
              <a:t>The example has two assumption:</a:t>
            </a:r>
          </a:p>
          <a:p>
            <a:pPr marL="0" indent="0">
              <a:buNone/>
            </a:pPr>
            <a:r>
              <a:rPr lang="en-US" dirty="0" smtClean="0"/>
              <a:t>+ People don’t hold money in hand but deposit all to the banks</a:t>
            </a:r>
          </a:p>
          <a:p>
            <a:pPr marL="0" indent="0">
              <a:buNone/>
            </a:pPr>
            <a:r>
              <a:rPr lang="en-US" dirty="0" smtClean="0"/>
              <a:t>+ Desired reserve rate of each bank is similar (</a:t>
            </a:r>
            <a:r>
              <a:rPr lang="en-US" dirty="0" err="1" smtClean="0"/>
              <a:t>rr</a:t>
            </a:r>
            <a:r>
              <a:rPr lang="en-US" dirty="0" smtClean="0"/>
              <a:t>%)</a:t>
            </a:r>
          </a:p>
          <a:p>
            <a:pPr marL="0" indent="0">
              <a:buNone/>
            </a:pPr>
            <a:r>
              <a:rPr lang="en-US" dirty="0" smtClean="0"/>
              <a:t>The evolution: there is 1 unit value of money deposited in bank1. Bank 1 reserves  </a:t>
            </a:r>
            <a:r>
              <a:rPr lang="en-US" dirty="0" err="1" smtClean="0"/>
              <a:t>rr</a:t>
            </a:r>
            <a:r>
              <a:rPr lang="en-US" dirty="0" smtClean="0"/>
              <a:t> and lends (1- </a:t>
            </a:r>
            <a:r>
              <a:rPr lang="en-US" dirty="0" err="1" smtClean="0"/>
              <a:t>rr</a:t>
            </a:r>
            <a:r>
              <a:rPr lang="en-US" dirty="0" smtClean="0"/>
              <a:t>) to people. People as assumed don’t hold money and deposit to bank 2. Bank 2 reserves  (1-rr).</a:t>
            </a:r>
            <a:r>
              <a:rPr lang="en-US" dirty="0" err="1" smtClean="0"/>
              <a:t>rr</a:t>
            </a:r>
            <a:r>
              <a:rPr lang="en-US" dirty="0" smtClean="0"/>
              <a:t> and lends (1-rr)^2 to people. Then the process continues. The total deposits’ value of the economy increase from the action of depositing 1 unit value of money at the beginning is magnificent. </a:t>
            </a:r>
            <a:endParaRPr lang="en-US" dirty="0"/>
          </a:p>
        </p:txBody>
      </p:sp>
      <p:sp>
        <p:nvSpPr>
          <p:cNvPr id="4" name="Title 1"/>
          <p:cNvSpPr>
            <a:spLocks noGrp="1"/>
          </p:cNvSpPr>
          <p:nvPr>
            <p:ph type="title"/>
          </p:nvPr>
        </p:nvSpPr>
        <p:spPr>
          <a:xfrm>
            <a:off x="914400" y="228600"/>
            <a:ext cx="7772400" cy="731838"/>
          </a:xfrm>
        </p:spPr>
        <p:txBody>
          <a:bodyPr>
            <a:normAutofit fontScale="90000"/>
          </a:bodyPr>
          <a:lstStyle/>
          <a:p>
            <a:r>
              <a:rPr lang="en-US" dirty="0"/>
              <a:t>II Banking system and money </a:t>
            </a:r>
            <a:r>
              <a:rPr lang="en-US" dirty="0" smtClean="0"/>
              <a:t>supply</a:t>
            </a:r>
            <a:endParaRPr lang="en-US" dirty="0"/>
          </a:p>
        </p:txBody>
      </p:sp>
    </p:spTree>
    <p:extLst>
      <p:ext uri="{BB962C8B-B14F-4D97-AF65-F5344CB8AC3E}">
        <p14:creationId xmlns:p14="http://schemas.microsoft.com/office/powerpoint/2010/main" val="862431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09600"/>
            <a:ext cx="7772400" cy="4572000"/>
          </a:xfrm>
        </p:spPr>
        <p:txBody>
          <a:bodyPr/>
          <a:lstStyle/>
          <a:p>
            <a:pPr marL="0" indent="0">
              <a:buNone/>
            </a:pPr>
            <a:r>
              <a:rPr lang="en-US" altLang="en-US" b="1" u="sng" dirty="0"/>
              <a:t>Money creation: fractional reserve banking</a:t>
            </a:r>
          </a:p>
          <a:p>
            <a:pPr marL="0" indent="0">
              <a:buNone/>
            </a:pPr>
            <a:endParaRPr lang="en-US" dirty="0"/>
          </a:p>
        </p:txBody>
      </p:sp>
      <p:graphicFrame>
        <p:nvGraphicFramePr>
          <p:cNvPr id="4" name="Object 3"/>
          <p:cNvGraphicFramePr>
            <a:graphicFrameLocks noChangeAspect="1"/>
          </p:cNvGraphicFramePr>
          <p:nvPr>
            <p:extLst>
              <p:ext uri="{D42A27DB-BD31-4B8C-83A1-F6EECF244321}">
                <p14:modId xmlns:p14="http://schemas.microsoft.com/office/powerpoint/2010/main" val="305169425"/>
              </p:ext>
            </p:extLst>
          </p:nvPr>
        </p:nvGraphicFramePr>
        <p:xfrm>
          <a:off x="838200" y="1295400"/>
          <a:ext cx="6904038" cy="4419600"/>
        </p:xfrm>
        <a:graphic>
          <a:graphicData uri="http://schemas.openxmlformats.org/presentationml/2006/ole">
            <mc:AlternateContent xmlns:mc="http://schemas.openxmlformats.org/markup-compatibility/2006">
              <mc:Choice xmlns:v="urn:schemas-microsoft-com:vml" Requires="v">
                <p:oleObj spid="_x0000_s1052" name="Document" r:id="rId3" imgW="5609442" imgH="3284302" progId="Word.Document.8">
                  <p:embed/>
                </p:oleObj>
              </mc:Choice>
              <mc:Fallback>
                <p:oleObj name="Document" r:id="rId3" imgW="5609442" imgH="3284302" progId="Word.Document.8">
                  <p:embed/>
                  <p:pic>
                    <p:nvPicPr>
                      <p:cNvPr id="0" name="Object 2"/>
                      <p:cNvPicPr>
                        <a:picLocks noChangeAspect="1" noChangeArrowheads="1"/>
                      </p:cNvPicPr>
                      <p:nvPr/>
                    </p:nvPicPr>
                    <p:blipFill>
                      <a:blip r:embed="rId4"/>
                      <a:srcRect/>
                      <a:stretch>
                        <a:fillRect/>
                      </a:stretch>
                    </p:blipFill>
                    <p:spPr bwMode="auto">
                      <a:xfrm>
                        <a:off x="838200" y="1295400"/>
                        <a:ext cx="6904038" cy="4419600"/>
                      </a:xfrm>
                      <a:prstGeom prst="rect">
                        <a:avLst/>
                      </a:prstGeom>
                      <a:noFill/>
                      <a:ln>
                        <a:noFill/>
                      </a:ln>
                      <a:effectLst/>
                    </p:spPr>
                  </p:pic>
                </p:oleObj>
              </mc:Fallback>
            </mc:AlternateContent>
          </a:graphicData>
        </a:graphic>
      </p:graphicFrame>
      <p:sp>
        <p:nvSpPr>
          <p:cNvPr id="5" name="Title 1"/>
          <p:cNvSpPr>
            <a:spLocks noGrp="1"/>
          </p:cNvSpPr>
          <p:nvPr>
            <p:ph type="title"/>
          </p:nvPr>
        </p:nvSpPr>
        <p:spPr>
          <a:xfrm>
            <a:off x="609600" y="-138550"/>
            <a:ext cx="7772400" cy="808038"/>
          </a:xfrm>
        </p:spPr>
        <p:txBody>
          <a:bodyPr>
            <a:normAutofit fontScale="90000"/>
          </a:bodyPr>
          <a:lstStyle/>
          <a:p>
            <a:r>
              <a:rPr lang="en-US" dirty="0"/>
              <a:t>II Banking system and money </a:t>
            </a:r>
            <a:r>
              <a:rPr lang="en-US" dirty="0" smtClean="0"/>
              <a:t>supply</a:t>
            </a:r>
            <a:endParaRPr lang="en-US" dirty="0"/>
          </a:p>
        </p:txBody>
      </p:sp>
      <p:graphicFrame>
        <p:nvGraphicFramePr>
          <p:cNvPr id="6" name="Object 5"/>
          <p:cNvGraphicFramePr>
            <a:graphicFrameLocks noChangeAspect="1"/>
          </p:cNvGraphicFramePr>
          <p:nvPr>
            <p:extLst>
              <p:ext uri="{D42A27DB-BD31-4B8C-83A1-F6EECF244321}">
                <p14:modId xmlns:p14="http://schemas.microsoft.com/office/powerpoint/2010/main" val="2161450806"/>
              </p:ext>
            </p:extLst>
          </p:nvPr>
        </p:nvGraphicFramePr>
        <p:xfrm>
          <a:off x="228600" y="4648200"/>
          <a:ext cx="8763000" cy="1066800"/>
        </p:xfrm>
        <a:graphic>
          <a:graphicData uri="http://schemas.openxmlformats.org/presentationml/2006/ole">
            <mc:AlternateContent xmlns:mc="http://schemas.openxmlformats.org/markup-compatibility/2006">
              <mc:Choice xmlns:v="urn:schemas-microsoft-com:vml" Requires="v">
                <p:oleObj spid="_x0000_s1053" name="Equation" r:id="rId5" imgW="4584600" imgH="444240" progId="Equation.3">
                  <p:embed/>
                </p:oleObj>
              </mc:Choice>
              <mc:Fallback>
                <p:oleObj name="Equation" r:id="rId5" imgW="4584600" imgH="444240" progId="Equation.3">
                  <p:embed/>
                  <p:pic>
                    <p:nvPicPr>
                      <p:cNvPr id="0" name="Object 3"/>
                      <p:cNvPicPr>
                        <a:picLocks noChangeAspect="1" noChangeArrowheads="1"/>
                      </p:cNvPicPr>
                      <p:nvPr/>
                    </p:nvPicPr>
                    <p:blipFill>
                      <a:blip r:embed="rId6"/>
                      <a:srcRect/>
                      <a:stretch>
                        <a:fillRect/>
                      </a:stretch>
                    </p:blipFill>
                    <p:spPr bwMode="auto">
                      <a:xfrm>
                        <a:off x="228600" y="4648200"/>
                        <a:ext cx="8763000" cy="1066800"/>
                      </a:xfrm>
                      <a:prstGeom prst="rect">
                        <a:avLst/>
                      </a:prstGeom>
                      <a:noFill/>
                      <a:ln>
                        <a:noFill/>
                      </a:ln>
                      <a:effectLst/>
                    </p:spPr>
                  </p:pic>
                </p:oleObj>
              </mc:Fallback>
            </mc:AlternateContent>
          </a:graphicData>
        </a:graphic>
      </p:graphicFrame>
      <p:sp>
        <p:nvSpPr>
          <p:cNvPr id="7" name="Text Box 5"/>
          <p:cNvSpPr txBox="1">
            <a:spLocks noChangeArrowheads="1"/>
          </p:cNvSpPr>
          <p:nvPr/>
        </p:nvSpPr>
        <p:spPr bwMode="auto">
          <a:xfrm>
            <a:off x="838200" y="5898356"/>
            <a:ext cx="7543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2800" b="1">
                <a:solidFill>
                  <a:schemeClr val="tx1"/>
                </a:solidFill>
                <a:latin typeface=".VnTime" pitchFamily="34" charset="0"/>
              </a:defRPr>
            </a:lvl1pPr>
            <a:lvl2pPr marL="742950" indent="-285750">
              <a:defRPr sz="2800" b="1">
                <a:solidFill>
                  <a:schemeClr val="tx1"/>
                </a:solidFill>
                <a:latin typeface=".VnTime" pitchFamily="34" charset="0"/>
              </a:defRPr>
            </a:lvl2pPr>
            <a:lvl3pPr marL="1143000" indent="-228600">
              <a:defRPr sz="2800" b="1">
                <a:solidFill>
                  <a:schemeClr val="tx1"/>
                </a:solidFill>
                <a:latin typeface=".VnTime" pitchFamily="34" charset="0"/>
              </a:defRPr>
            </a:lvl3pPr>
            <a:lvl4pPr marL="1600200" indent="-228600">
              <a:defRPr sz="2800" b="1">
                <a:solidFill>
                  <a:schemeClr val="tx1"/>
                </a:solidFill>
                <a:latin typeface=".VnTime" pitchFamily="34" charset="0"/>
              </a:defRPr>
            </a:lvl4pPr>
            <a:lvl5pPr marL="2057400" indent="-228600">
              <a:defRPr sz="2800" b="1">
                <a:solidFill>
                  <a:schemeClr val="tx1"/>
                </a:solidFill>
                <a:latin typeface=".VnTime" pitchFamily="34" charset="0"/>
              </a:defRPr>
            </a:lvl5pPr>
            <a:lvl6pPr marL="2514600" indent="-228600" eaLnBrk="0" fontAlgn="base" hangingPunct="0">
              <a:spcBef>
                <a:spcPct val="0"/>
              </a:spcBef>
              <a:spcAft>
                <a:spcPct val="0"/>
              </a:spcAft>
              <a:defRPr sz="2800" b="1">
                <a:solidFill>
                  <a:schemeClr val="tx1"/>
                </a:solidFill>
                <a:latin typeface=".VnTime" pitchFamily="34" charset="0"/>
              </a:defRPr>
            </a:lvl6pPr>
            <a:lvl7pPr marL="2971800" indent="-228600" eaLnBrk="0" fontAlgn="base" hangingPunct="0">
              <a:spcBef>
                <a:spcPct val="0"/>
              </a:spcBef>
              <a:spcAft>
                <a:spcPct val="0"/>
              </a:spcAft>
              <a:defRPr sz="2800" b="1">
                <a:solidFill>
                  <a:schemeClr val="tx1"/>
                </a:solidFill>
                <a:latin typeface=".VnTime" pitchFamily="34" charset="0"/>
              </a:defRPr>
            </a:lvl7pPr>
            <a:lvl8pPr marL="3429000" indent="-228600" eaLnBrk="0" fontAlgn="base" hangingPunct="0">
              <a:spcBef>
                <a:spcPct val="0"/>
              </a:spcBef>
              <a:spcAft>
                <a:spcPct val="0"/>
              </a:spcAft>
              <a:defRPr sz="2800" b="1">
                <a:solidFill>
                  <a:schemeClr val="tx1"/>
                </a:solidFill>
                <a:latin typeface=".VnTime" pitchFamily="34" charset="0"/>
              </a:defRPr>
            </a:lvl8pPr>
            <a:lvl9pPr marL="3886200" indent="-228600" eaLnBrk="0" fontAlgn="base" hangingPunct="0">
              <a:spcBef>
                <a:spcPct val="0"/>
              </a:spcBef>
              <a:spcAft>
                <a:spcPct val="0"/>
              </a:spcAft>
              <a:defRPr sz="2800" b="1">
                <a:solidFill>
                  <a:schemeClr val="tx1"/>
                </a:solidFill>
                <a:latin typeface=".VnTime" pitchFamily="34" charset="0"/>
              </a:defRPr>
            </a:lvl9pPr>
          </a:lstStyle>
          <a:p>
            <a:pPr>
              <a:spcBef>
                <a:spcPct val="50000"/>
              </a:spcBef>
            </a:pPr>
            <a:r>
              <a:rPr lang="en-US" altLang="en-US" b="0" dirty="0" smtClean="0">
                <a:solidFill>
                  <a:srgbClr val="000000"/>
                </a:solidFill>
                <a:latin typeface="+mn-lt"/>
              </a:rPr>
              <a:t>0 &lt; </a:t>
            </a:r>
            <a:r>
              <a:rPr lang="en-US" altLang="en-US" b="0" dirty="0" err="1" smtClean="0">
                <a:solidFill>
                  <a:srgbClr val="000000"/>
                </a:solidFill>
                <a:latin typeface="+mn-lt"/>
              </a:rPr>
              <a:t>rr</a:t>
            </a:r>
            <a:r>
              <a:rPr lang="en-US" altLang="en-US" b="0" dirty="0" smtClean="0">
                <a:solidFill>
                  <a:srgbClr val="000000"/>
                </a:solidFill>
                <a:latin typeface="+mn-lt"/>
              </a:rPr>
              <a:t> &lt; 1 =&gt; </a:t>
            </a:r>
            <a:r>
              <a:rPr lang="en-US" altLang="en-US" sz="2400" b="0" dirty="0" smtClean="0">
                <a:solidFill>
                  <a:srgbClr val="000000"/>
                </a:solidFill>
                <a:latin typeface="+mn-lt"/>
              </a:rPr>
              <a:t>                                         </a:t>
            </a:r>
            <a:endParaRPr lang="en-US" altLang="en-US" sz="2400" b="0" dirty="0">
              <a:solidFill>
                <a:srgbClr val="000000"/>
              </a:solidFill>
              <a:latin typeface="+mn-lt"/>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3920094560"/>
              </p:ext>
            </p:extLst>
          </p:nvPr>
        </p:nvGraphicFramePr>
        <p:xfrm>
          <a:off x="2964870" y="5715000"/>
          <a:ext cx="4419600" cy="904732"/>
        </p:xfrm>
        <a:graphic>
          <a:graphicData uri="http://schemas.openxmlformats.org/presentationml/2006/ole">
            <mc:AlternateContent xmlns:mc="http://schemas.openxmlformats.org/markup-compatibility/2006">
              <mc:Choice xmlns:v="urn:schemas-microsoft-com:vml" Requires="v">
                <p:oleObj spid="_x0000_s1054" name="Equation" r:id="rId7" imgW="1866600" imgH="419040" progId="Equation.3">
                  <p:embed/>
                </p:oleObj>
              </mc:Choice>
              <mc:Fallback>
                <p:oleObj name="Equation" r:id="rId7" imgW="1866600" imgH="419040" progId="Equation.3">
                  <p:embed/>
                  <p:pic>
                    <p:nvPicPr>
                      <p:cNvPr id="0" name="Object 4"/>
                      <p:cNvPicPr>
                        <a:picLocks noChangeAspect="1" noChangeArrowheads="1"/>
                      </p:cNvPicPr>
                      <p:nvPr/>
                    </p:nvPicPr>
                    <p:blipFill>
                      <a:blip r:embed="rId8"/>
                      <a:srcRect/>
                      <a:stretch>
                        <a:fillRect/>
                      </a:stretch>
                    </p:blipFill>
                    <p:spPr bwMode="auto">
                      <a:xfrm>
                        <a:off x="2964870" y="5715000"/>
                        <a:ext cx="4419600" cy="904732"/>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1921667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1066800"/>
            <a:ext cx="8534400" cy="4572000"/>
          </a:xfrm>
        </p:spPr>
        <p:txBody>
          <a:bodyPr/>
          <a:lstStyle/>
          <a:p>
            <a:pPr marL="0" indent="0">
              <a:buNone/>
            </a:pPr>
            <a:r>
              <a:rPr lang="en-US" b="1" u="sng" dirty="0" smtClean="0"/>
              <a:t>Money supply </a:t>
            </a:r>
            <a:r>
              <a:rPr lang="en-US" b="1" u="sng" dirty="0" smtClean="0"/>
              <a:t>model</a:t>
            </a:r>
          </a:p>
          <a:p>
            <a:pPr marL="0" indent="0">
              <a:buNone/>
            </a:pPr>
            <a:r>
              <a:rPr lang="en-US" dirty="0" smtClean="0"/>
              <a:t>+) </a:t>
            </a:r>
            <a:r>
              <a:rPr lang="en-US" b="1" i="1" dirty="0" smtClean="0"/>
              <a:t>Money supply</a:t>
            </a:r>
            <a:r>
              <a:rPr lang="en-US" dirty="0" smtClean="0"/>
              <a:t>: money as the most wide scope of understanding (M2)</a:t>
            </a:r>
          </a:p>
          <a:p>
            <a:pPr marL="0" indent="0" algn="ctr">
              <a:buNone/>
            </a:pPr>
            <a:r>
              <a:rPr lang="en-US" dirty="0" smtClean="0"/>
              <a:t>MS(M) = Cu + D</a:t>
            </a:r>
          </a:p>
          <a:p>
            <a:pPr marL="0" indent="0" algn="just">
              <a:buNone/>
            </a:pPr>
            <a:r>
              <a:rPr lang="en-US" dirty="0" smtClean="0"/>
              <a:t>where Cu currency circulated outside banks and D deposits in bank </a:t>
            </a:r>
          </a:p>
          <a:p>
            <a:pPr marL="0" indent="0" algn="just">
              <a:buNone/>
            </a:pPr>
            <a:r>
              <a:rPr lang="en-US" dirty="0" smtClean="0"/>
              <a:t>+) </a:t>
            </a:r>
            <a:r>
              <a:rPr lang="en-US" b="1" i="1" dirty="0" smtClean="0"/>
              <a:t>Monetary base </a:t>
            </a:r>
            <a:r>
              <a:rPr lang="en-US" dirty="0" smtClean="0"/>
              <a:t>(basic money, high powered money): money as cash printed by central bank (M0)</a:t>
            </a:r>
          </a:p>
          <a:p>
            <a:pPr marL="0" indent="0" algn="ctr">
              <a:buNone/>
            </a:pPr>
            <a:r>
              <a:rPr lang="en-US" dirty="0" smtClean="0"/>
              <a:t>B (Ho) = Cu + R</a:t>
            </a:r>
          </a:p>
          <a:p>
            <a:pPr marL="0" indent="0" algn="just">
              <a:buNone/>
            </a:pPr>
            <a:r>
              <a:rPr lang="en-US" dirty="0" smtClean="0"/>
              <a:t>where Cu currency circulated outside banks and R currency reserved by banks </a:t>
            </a:r>
          </a:p>
          <a:p>
            <a:pPr marL="0" indent="0" algn="just">
              <a:buNone/>
            </a:pPr>
            <a:endParaRPr lang="en-US" dirty="0"/>
          </a:p>
        </p:txBody>
      </p:sp>
      <p:sp>
        <p:nvSpPr>
          <p:cNvPr id="4" name="Title 1"/>
          <p:cNvSpPr>
            <a:spLocks noGrp="1"/>
          </p:cNvSpPr>
          <p:nvPr>
            <p:ph type="title"/>
          </p:nvPr>
        </p:nvSpPr>
        <p:spPr>
          <a:xfrm>
            <a:off x="914400" y="152400"/>
            <a:ext cx="7772400" cy="808038"/>
          </a:xfrm>
        </p:spPr>
        <p:txBody>
          <a:bodyPr>
            <a:normAutofit fontScale="90000"/>
          </a:bodyPr>
          <a:lstStyle/>
          <a:p>
            <a:r>
              <a:rPr lang="en-US" dirty="0"/>
              <a:t>II Banking system and money </a:t>
            </a:r>
            <a:r>
              <a:rPr lang="en-US" dirty="0" smtClean="0"/>
              <a:t>supply</a:t>
            </a:r>
            <a:endParaRPr lang="en-US" dirty="0"/>
          </a:p>
        </p:txBody>
      </p:sp>
    </p:spTree>
    <p:extLst>
      <p:ext uri="{BB962C8B-B14F-4D97-AF65-F5344CB8AC3E}">
        <p14:creationId xmlns:p14="http://schemas.microsoft.com/office/powerpoint/2010/main" val="26245218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u="sng" dirty="0"/>
              <a:t>Money supply </a:t>
            </a:r>
            <a:r>
              <a:rPr lang="en-US" b="1" u="sng" dirty="0" smtClean="0"/>
              <a:t>model</a:t>
            </a:r>
          </a:p>
          <a:p>
            <a:pPr marL="0" indent="0">
              <a:buNone/>
            </a:pPr>
            <a:r>
              <a:rPr lang="en-US" dirty="0" smtClean="0"/>
              <a:t>Monetary multiplier (</a:t>
            </a:r>
            <a:r>
              <a:rPr lang="en-US" dirty="0" err="1" smtClean="0"/>
              <a:t>m</a:t>
            </a:r>
            <a:r>
              <a:rPr lang="en-US" baseline="-25000" dirty="0" err="1" smtClean="0"/>
              <a:t>M</a:t>
            </a:r>
            <a:r>
              <a:rPr lang="en-US" dirty="0" smtClean="0"/>
              <a:t>) is the fraction between MS and B</a:t>
            </a:r>
          </a:p>
          <a:p>
            <a:pPr marL="0" indent="0">
              <a:buNone/>
            </a:pPr>
            <a:endParaRPr lang="en-US" dirty="0" smtClean="0"/>
          </a:p>
          <a:p>
            <a:pPr marL="0" indent="0">
              <a:buNone/>
            </a:pPr>
            <a:endParaRPr lang="en-US" dirty="0"/>
          </a:p>
          <a:p>
            <a:pPr marL="0" indent="0">
              <a:buNone/>
            </a:pPr>
            <a:endParaRPr lang="en-US" dirty="0" smtClean="0"/>
          </a:p>
          <a:p>
            <a:pPr marL="0" indent="0">
              <a:buNone/>
            </a:pPr>
            <a:r>
              <a:rPr lang="en-US" dirty="0" smtClean="0"/>
              <a:t>Denote Cu/D = </a:t>
            </a:r>
            <a:r>
              <a:rPr lang="en-US" dirty="0" err="1" smtClean="0"/>
              <a:t>cr</a:t>
            </a:r>
            <a:r>
              <a:rPr lang="en-US" dirty="0" smtClean="0"/>
              <a:t> (currency over deposit ratio)</a:t>
            </a:r>
          </a:p>
          <a:p>
            <a:pPr marL="0" indent="0">
              <a:buNone/>
            </a:pPr>
            <a:r>
              <a:rPr lang="en-US" dirty="0"/>
              <a:t> </a:t>
            </a:r>
            <a:r>
              <a:rPr lang="en-US" dirty="0" smtClean="0"/>
              <a:t>             R/D  = </a:t>
            </a:r>
            <a:r>
              <a:rPr lang="en-US" dirty="0" err="1" smtClean="0"/>
              <a:t>rr</a:t>
            </a:r>
            <a:r>
              <a:rPr lang="en-US" dirty="0" smtClean="0"/>
              <a:t> (reserve ratio) (see the example)</a:t>
            </a:r>
          </a:p>
          <a:p>
            <a:pPr marL="0" indent="0">
              <a:buNone/>
            </a:pPr>
            <a:endParaRPr lang="en-US" dirty="0"/>
          </a:p>
          <a:p>
            <a:pPr marL="0" indent="0">
              <a:buNone/>
            </a:pPr>
            <a:r>
              <a:rPr lang="en-US" dirty="0" smtClean="0">
                <a:latin typeface="Times New Roman"/>
                <a:cs typeface="Times New Roman"/>
              </a:rPr>
              <a:t>→</a:t>
            </a:r>
            <a:endParaRPr lang="en-US" dirty="0" smtClean="0"/>
          </a:p>
          <a:p>
            <a:pPr marL="0" indent="0">
              <a:buNone/>
            </a:pPr>
            <a:endParaRPr lang="en-US" dirty="0" smtClean="0"/>
          </a:p>
          <a:p>
            <a:pPr marL="0" indent="0">
              <a:buNone/>
            </a:pPr>
            <a:endParaRPr lang="en-US" dirty="0"/>
          </a:p>
          <a:p>
            <a:endParaRPr lang="en-US" dirty="0"/>
          </a:p>
        </p:txBody>
      </p:sp>
      <p:sp>
        <p:nvSpPr>
          <p:cNvPr id="4" name="Title 1"/>
          <p:cNvSpPr>
            <a:spLocks noGrp="1"/>
          </p:cNvSpPr>
          <p:nvPr>
            <p:ph type="title"/>
          </p:nvPr>
        </p:nvSpPr>
        <p:spPr>
          <a:xfrm>
            <a:off x="914400" y="304800"/>
            <a:ext cx="7772400" cy="960438"/>
          </a:xfrm>
        </p:spPr>
        <p:txBody>
          <a:bodyPr>
            <a:normAutofit fontScale="90000"/>
          </a:bodyPr>
          <a:lstStyle/>
          <a:p>
            <a:r>
              <a:rPr lang="en-US" dirty="0"/>
              <a:t>II Banking system and money </a:t>
            </a:r>
            <a:r>
              <a:rPr lang="en-US" dirty="0" smtClean="0"/>
              <a:t>supply</a:t>
            </a:r>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2590800"/>
            <a:ext cx="4343400" cy="1012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5" name="Object 4"/>
          <p:cNvGraphicFramePr>
            <a:graphicFrameLocks noChangeAspect="1"/>
          </p:cNvGraphicFramePr>
          <p:nvPr>
            <p:extLst>
              <p:ext uri="{D42A27DB-BD31-4B8C-83A1-F6EECF244321}">
                <p14:modId xmlns:p14="http://schemas.microsoft.com/office/powerpoint/2010/main" val="2314682392"/>
              </p:ext>
            </p:extLst>
          </p:nvPr>
        </p:nvGraphicFramePr>
        <p:xfrm>
          <a:off x="1749425" y="5002213"/>
          <a:ext cx="5480050" cy="892175"/>
        </p:xfrm>
        <a:graphic>
          <a:graphicData uri="http://schemas.openxmlformats.org/presentationml/2006/ole">
            <mc:AlternateContent xmlns:mc="http://schemas.openxmlformats.org/markup-compatibility/2006">
              <mc:Choice xmlns:v="urn:schemas-microsoft-com:vml" Requires="v">
                <p:oleObj spid="_x0000_s2057" name="Equation" r:id="rId4" imgW="2298600" imgH="419040" progId="Equation.3">
                  <p:embed/>
                </p:oleObj>
              </mc:Choice>
              <mc:Fallback>
                <p:oleObj name="Equation" r:id="rId4" imgW="2298600" imgH="419040" progId="Equation.3">
                  <p:embed/>
                  <p:pic>
                    <p:nvPicPr>
                      <p:cNvPr id="0" name="Object 15"/>
                      <p:cNvPicPr>
                        <a:picLocks noChangeAspect="1" noChangeArrowheads="1"/>
                      </p:cNvPicPr>
                      <p:nvPr/>
                    </p:nvPicPr>
                    <p:blipFill>
                      <a:blip r:embed="rId5"/>
                      <a:srcRect/>
                      <a:stretch>
                        <a:fillRect/>
                      </a:stretch>
                    </p:blipFill>
                    <p:spPr bwMode="auto">
                      <a:xfrm>
                        <a:off x="1749425" y="5002213"/>
                        <a:ext cx="5480050" cy="892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8309799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u="sng" dirty="0"/>
              <a:t>Money supply model</a:t>
            </a:r>
          </a:p>
          <a:p>
            <a:pPr marL="0" indent="0">
              <a:buNone/>
            </a:pPr>
            <a:r>
              <a:rPr lang="en-US" dirty="0" smtClean="0"/>
              <a:t>Conclusions</a:t>
            </a:r>
          </a:p>
          <a:p>
            <a:pPr>
              <a:buFontTx/>
              <a:buChar char="-"/>
            </a:pPr>
            <a:r>
              <a:rPr lang="en-US" dirty="0" smtClean="0"/>
              <a:t>Central bank cannot control entirely money supply due to </a:t>
            </a:r>
            <a:r>
              <a:rPr lang="en-US" dirty="0" err="1" smtClean="0"/>
              <a:t>cr</a:t>
            </a:r>
            <a:r>
              <a:rPr lang="en-US" dirty="0"/>
              <a:t> </a:t>
            </a:r>
            <a:r>
              <a:rPr lang="en-US" dirty="0" smtClean="0"/>
              <a:t>(decided by payment behavior of people) and err (decided by each bank)</a:t>
            </a:r>
          </a:p>
          <a:p>
            <a:pPr>
              <a:buFontTx/>
              <a:buChar char="-"/>
            </a:pPr>
            <a:r>
              <a:rPr lang="en-US" dirty="0" smtClean="0"/>
              <a:t>Monetary multiplier has negative relationship with both </a:t>
            </a:r>
            <a:r>
              <a:rPr lang="en-US" dirty="0" err="1" smtClean="0"/>
              <a:t>rr</a:t>
            </a:r>
            <a:r>
              <a:rPr lang="en-US" dirty="0" smtClean="0"/>
              <a:t> (</a:t>
            </a:r>
            <a:r>
              <a:rPr lang="en-US" dirty="0" err="1" smtClean="0"/>
              <a:t>rrr</a:t>
            </a:r>
            <a:r>
              <a:rPr lang="en-US" dirty="0" smtClean="0"/>
              <a:t>) and </a:t>
            </a:r>
            <a:r>
              <a:rPr lang="en-US" dirty="0" err="1" smtClean="0"/>
              <a:t>cr</a:t>
            </a:r>
            <a:endParaRPr lang="en-US" dirty="0"/>
          </a:p>
        </p:txBody>
      </p:sp>
      <p:sp>
        <p:nvSpPr>
          <p:cNvPr id="4" name="Title 1"/>
          <p:cNvSpPr>
            <a:spLocks noGrp="1"/>
          </p:cNvSpPr>
          <p:nvPr>
            <p:ph type="title"/>
          </p:nvPr>
        </p:nvSpPr>
        <p:spPr/>
        <p:txBody>
          <a:bodyPr>
            <a:normAutofit fontScale="90000"/>
          </a:bodyPr>
          <a:lstStyle/>
          <a:p>
            <a:r>
              <a:rPr lang="en-US" dirty="0"/>
              <a:t>II Banking system and money </a:t>
            </a:r>
            <a:r>
              <a:rPr lang="en-US" dirty="0" smtClean="0"/>
              <a:t>supply</a:t>
            </a:r>
            <a:endParaRPr lang="en-US" dirty="0"/>
          </a:p>
        </p:txBody>
      </p:sp>
      <p:graphicFrame>
        <p:nvGraphicFramePr>
          <p:cNvPr id="5" name="Content Placeholder 3"/>
          <p:cNvGraphicFramePr>
            <a:graphicFrameLocks/>
          </p:cNvGraphicFramePr>
          <p:nvPr>
            <p:extLst>
              <p:ext uri="{D42A27DB-BD31-4B8C-83A1-F6EECF244321}">
                <p14:modId xmlns:p14="http://schemas.microsoft.com/office/powerpoint/2010/main" val="175824396"/>
              </p:ext>
            </p:extLst>
          </p:nvPr>
        </p:nvGraphicFramePr>
        <p:xfrm>
          <a:off x="762000" y="4800600"/>
          <a:ext cx="7848600" cy="1447800"/>
        </p:xfrm>
        <a:graphic>
          <a:graphicData uri="http://schemas.openxmlformats.org/drawingml/2006/table">
            <a:tbl>
              <a:tblPr firstRow="1" bandRow="1">
                <a:tableStyleId>{5C22544A-7EE6-4342-B048-85BDC9FD1C3A}</a:tableStyleId>
              </a:tblPr>
              <a:tblGrid>
                <a:gridCol w="1569720"/>
                <a:gridCol w="1569720"/>
                <a:gridCol w="1569720"/>
                <a:gridCol w="1569720"/>
                <a:gridCol w="1569720"/>
              </a:tblGrid>
              <a:tr h="723900">
                <a:tc>
                  <a:txBody>
                    <a:bodyPr/>
                    <a:lstStyle/>
                    <a:p>
                      <a:pPr algn="ctr"/>
                      <a:r>
                        <a:rPr lang="en-US" sz="2000" dirty="0" smtClean="0">
                          <a:latin typeface="Times New Roman" pitchFamily="18" charset="0"/>
                          <a:cs typeface="Times New Roman" pitchFamily="18" charset="0"/>
                        </a:rPr>
                        <a:t>Period</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1996-1997</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2000-2001</a:t>
                      </a:r>
                      <a:endParaRPr lang="en-US"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2006-2007</a:t>
                      </a:r>
                      <a:endParaRPr lang="en-US" sz="200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2009-2010</a:t>
                      </a:r>
                      <a:endParaRPr lang="en-US" sz="2000">
                        <a:latin typeface="Times New Roman" pitchFamily="18" charset="0"/>
                        <a:cs typeface="Times New Roman" pitchFamily="18" charset="0"/>
                      </a:endParaRPr>
                    </a:p>
                  </a:txBody>
                  <a:tcPr/>
                </a:tc>
              </a:tr>
              <a:tr h="723900">
                <a:tc>
                  <a:txBody>
                    <a:bodyPr/>
                    <a:lstStyle/>
                    <a:p>
                      <a:pPr algn="ctr"/>
                      <a:r>
                        <a:rPr lang="en-US" sz="2000" dirty="0" err="1" smtClean="0"/>
                        <a:t>m</a:t>
                      </a:r>
                      <a:r>
                        <a:rPr lang="en-US" sz="2000" baseline="-25000" dirty="0" err="1" smtClean="0"/>
                        <a:t>M</a:t>
                      </a:r>
                      <a:r>
                        <a:rPr lang="en-US" sz="2000" baseline="0" dirty="0" smtClean="0"/>
                        <a:t> of Vietnam</a:t>
                      </a:r>
                      <a:endParaRPr lang="en-US"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1,6-1,7</a:t>
                      </a:r>
                      <a:endParaRPr lang="en-US" sz="200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2,3-2,5</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3-3,5</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5-5,2</a:t>
                      </a:r>
                      <a:endParaRPr lang="en-US" sz="2000" dirty="0">
                        <a:latin typeface="Times New Roman" pitchFamily="18" charset="0"/>
                        <a:cs typeface="Times New Roman" pitchFamily="18" charset="0"/>
                      </a:endParaRPr>
                    </a:p>
                  </a:txBody>
                  <a:tcPr/>
                </a:tc>
              </a:tr>
            </a:tbl>
          </a:graphicData>
        </a:graphic>
      </p:graphicFrame>
    </p:spTree>
    <p:extLst>
      <p:ext uri="{BB962C8B-B14F-4D97-AF65-F5344CB8AC3E}">
        <p14:creationId xmlns:p14="http://schemas.microsoft.com/office/powerpoint/2010/main" val="3808221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7772400" cy="1143000"/>
          </a:xfrm>
        </p:spPr>
        <p:txBody>
          <a:bodyPr/>
          <a:lstStyle/>
          <a:p>
            <a:r>
              <a:rPr lang="en-US" dirty="0" smtClean="0"/>
              <a:t>Math problems</a:t>
            </a:r>
            <a:endParaRPr lang="en-US" dirty="0"/>
          </a:p>
        </p:txBody>
      </p:sp>
      <p:sp>
        <p:nvSpPr>
          <p:cNvPr id="3" name="Content Placeholder 2"/>
          <p:cNvSpPr>
            <a:spLocks noGrp="1"/>
          </p:cNvSpPr>
          <p:nvPr>
            <p:ph sz="quarter" idx="1"/>
          </p:nvPr>
        </p:nvSpPr>
        <p:spPr>
          <a:xfrm>
            <a:off x="381000" y="1447800"/>
            <a:ext cx="8382000" cy="5181600"/>
          </a:xfrm>
        </p:spPr>
        <p:txBody>
          <a:bodyPr>
            <a:normAutofit/>
          </a:bodyPr>
          <a:lstStyle/>
          <a:p>
            <a:pPr marL="82550" indent="0">
              <a:buNone/>
            </a:pPr>
            <a:r>
              <a:rPr lang="en-US" altLang="en-US" dirty="0" smtClean="0"/>
              <a:t>1) </a:t>
            </a:r>
            <a:r>
              <a:rPr lang="en-US" altLang="en-US" sz="2400" dirty="0" smtClean="0">
                <a:latin typeface="Times New Roman" pitchFamily="18" charset="0"/>
                <a:cs typeface="Times New Roman" pitchFamily="18" charset="0"/>
              </a:rPr>
              <a:t>Data have given as follows </a:t>
            </a:r>
            <a:r>
              <a:rPr lang="en-US" altLang="en-US" sz="2400" dirty="0" err="1" smtClean="0">
                <a:latin typeface="Times New Roman" pitchFamily="18" charset="0"/>
                <a:cs typeface="Times New Roman" pitchFamily="18" charset="0"/>
              </a:rPr>
              <a:t>cr</a:t>
            </a:r>
            <a:r>
              <a:rPr lang="en-US" altLang="en-US" sz="2400" dirty="0" smtClean="0">
                <a:latin typeface="Times New Roman" pitchFamily="18" charset="0"/>
                <a:cs typeface="Times New Roman" pitchFamily="18" charset="0"/>
              </a:rPr>
              <a:t> </a:t>
            </a:r>
            <a:r>
              <a:rPr lang="en-US" altLang="en-US" sz="2400" dirty="0">
                <a:latin typeface="Times New Roman" pitchFamily="18" charset="0"/>
                <a:cs typeface="Times New Roman" pitchFamily="18" charset="0"/>
              </a:rPr>
              <a:t>= 20% </a:t>
            </a:r>
            <a:r>
              <a:rPr lang="en-US" altLang="en-US" sz="2400" dirty="0" err="1">
                <a:latin typeface="Times New Roman" pitchFamily="18" charset="0"/>
                <a:cs typeface="Times New Roman" pitchFamily="18" charset="0"/>
              </a:rPr>
              <a:t>rr</a:t>
            </a:r>
            <a:r>
              <a:rPr lang="en-US" altLang="en-US" sz="2400" dirty="0">
                <a:latin typeface="Times New Roman" pitchFamily="18" charset="0"/>
                <a:cs typeface="Times New Roman" pitchFamily="18" charset="0"/>
              </a:rPr>
              <a:t> = 10% MS = 2000. </a:t>
            </a:r>
            <a:r>
              <a:rPr lang="en-US" altLang="en-US" sz="2400" dirty="0" smtClean="0">
                <a:latin typeface="Times New Roman" pitchFamily="18" charset="0"/>
                <a:cs typeface="Times New Roman" pitchFamily="18" charset="0"/>
              </a:rPr>
              <a:t>Find B ?</a:t>
            </a:r>
            <a:endParaRPr lang="en-US" altLang="en-US" sz="2400" dirty="0">
              <a:latin typeface="Times New Roman" pitchFamily="18" charset="0"/>
              <a:cs typeface="Times New Roman" pitchFamily="18" charset="0"/>
            </a:endParaRPr>
          </a:p>
          <a:p>
            <a:pPr marL="82550" indent="0">
              <a:buNone/>
            </a:pPr>
            <a:r>
              <a:rPr lang="en-US" altLang="en-US" sz="2400" dirty="0" smtClean="0">
                <a:latin typeface="Times New Roman" pitchFamily="18" charset="0"/>
                <a:cs typeface="Times New Roman" pitchFamily="18" charset="0"/>
              </a:rPr>
              <a:t>2) </a:t>
            </a:r>
            <a:r>
              <a:rPr lang="en-US" altLang="en-US" sz="2400" dirty="0">
                <a:latin typeface="Times New Roman" pitchFamily="18" charset="0"/>
                <a:cs typeface="Times New Roman" pitchFamily="18" charset="0"/>
              </a:rPr>
              <a:t>Data have given as follows</a:t>
            </a:r>
            <a:r>
              <a:rPr lang="en-US" altLang="en-US" sz="2400" dirty="0" smtClean="0">
                <a:latin typeface="Times New Roman" pitchFamily="18" charset="0"/>
                <a:cs typeface="Times New Roman" pitchFamily="18" charset="0"/>
              </a:rPr>
              <a:t> </a:t>
            </a:r>
            <a:r>
              <a:rPr lang="en-US" altLang="en-US" sz="2400" dirty="0" err="1">
                <a:latin typeface="Times New Roman" pitchFamily="18" charset="0"/>
                <a:cs typeface="Times New Roman" pitchFamily="18" charset="0"/>
              </a:rPr>
              <a:t>rr</a:t>
            </a:r>
            <a:r>
              <a:rPr lang="en-US" altLang="en-US" sz="2400" dirty="0">
                <a:latin typeface="Times New Roman" pitchFamily="18" charset="0"/>
                <a:cs typeface="Times New Roman" pitchFamily="18" charset="0"/>
              </a:rPr>
              <a:t> = 15%, MS = 3000, B = 500. </a:t>
            </a:r>
            <a:r>
              <a:rPr lang="en-US" altLang="en-US" sz="2400" dirty="0" smtClean="0">
                <a:latin typeface="Times New Roman" pitchFamily="18" charset="0"/>
                <a:cs typeface="Times New Roman" pitchFamily="18" charset="0"/>
              </a:rPr>
              <a:t>Find </a:t>
            </a:r>
            <a:r>
              <a:rPr lang="en-US" altLang="en-US" sz="2400" dirty="0" err="1" smtClean="0">
                <a:latin typeface="Times New Roman" pitchFamily="18" charset="0"/>
                <a:cs typeface="Times New Roman" pitchFamily="18" charset="0"/>
              </a:rPr>
              <a:t>cr</a:t>
            </a:r>
            <a:r>
              <a:rPr lang="en-US" altLang="en-US" sz="2400" dirty="0" smtClean="0">
                <a:latin typeface="Times New Roman" pitchFamily="18" charset="0"/>
                <a:cs typeface="Times New Roman" pitchFamily="18" charset="0"/>
              </a:rPr>
              <a:t> ?</a:t>
            </a:r>
          </a:p>
          <a:p>
            <a:pPr marL="82550" indent="0">
              <a:buNone/>
            </a:pPr>
            <a:r>
              <a:rPr lang="en-US" altLang="en-US" sz="2400" dirty="0" smtClean="0">
                <a:latin typeface="Times New Roman" pitchFamily="18" charset="0"/>
                <a:cs typeface="Times New Roman" pitchFamily="18" charset="0"/>
              </a:rPr>
              <a:t>3) </a:t>
            </a:r>
            <a:r>
              <a:rPr lang="en-US" altLang="en-US" sz="2400" dirty="0">
                <a:latin typeface="Times New Roman" pitchFamily="18" charset="0"/>
                <a:cs typeface="Times New Roman" pitchFamily="18" charset="0"/>
              </a:rPr>
              <a:t>Data have given as follows </a:t>
            </a:r>
            <a:r>
              <a:rPr lang="en-US" altLang="en-US" sz="2400" dirty="0" smtClean="0">
                <a:latin typeface="Times New Roman" pitchFamily="18" charset="0"/>
                <a:cs typeface="Times New Roman" pitchFamily="18" charset="0"/>
              </a:rPr>
              <a:t> </a:t>
            </a:r>
            <a:r>
              <a:rPr lang="en-US" altLang="en-US" sz="2400" dirty="0" err="1" smtClean="0">
                <a:latin typeface="Times New Roman" pitchFamily="18" charset="0"/>
                <a:cs typeface="Times New Roman" pitchFamily="18" charset="0"/>
              </a:rPr>
              <a:t>cr</a:t>
            </a:r>
            <a:r>
              <a:rPr lang="en-US" altLang="en-US" sz="2400" dirty="0" smtClean="0">
                <a:latin typeface="Times New Roman" pitchFamily="18" charset="0"/>
                <a:cs typeface="Times New Roman" pitchFamily="18" charset="0"/>
              </a:rPr>
              <a:t>/</a:t>
            </a:r>
            <a:r>
              <a:rPr lang="en-US" altLang="en-US" sz="2400" dirty="0" err="1" smtClean="0">
                <a:latin typeface="Times New Roman" pitchFamily="18" charset="0"/>
                <a:cs typeface="Times New Roman" pitchFamily="18" charset="0"/>
              </a:rPr>
              <a:t>rr</a:t>
            </a:r>
            <a:r>
              <a:rPr lang="en-US" altLang="en-US" sz="2400" dirty="0" smtClean="0">
                <a:latin typeface="Times New Roman" pitchFamily="18" charset="0"/>
                <a:cs typeface="Times New Roman" pitchFamily="18" charset="0"/>
              </a:rPr>
              <a:t> </a:t>
            </a:r>
            <a:r>
              <a:rPr lang="en-US" altLang="en-US" sz="2400" dirty="0">
                <a:latin typeface="Times New Roman" pitchFamily="18" charset="0"/>
                <a:cs typeface="Times New Roman" pitchFamily="18" charset="0"/>
              </a:rPr>
              <a:t>= 4, MS = 2000, B = 200. </a:t>
            </a:r>
            <a:r>
              <a:rPr lang="en-US" altLang="en-US" sz="2400" dirty="0" smtClean="0">
                <a:latin typeface="Times New Roman" pitchFamily="18" charset="0"/>
                <a:cs typeface="Times New Roman" pitchFamily="18" charset="0"/>
              </a:rPr>
              <a:t>Find </a:t>
            </a:r>
            <a:r>
              <a:rPr lang="en-US" altLang="en-US" sz="2400" dirty="0" err="1">
                <a:latin typeface="Times New Roman" pitchFamily="18" charset="0"/>
                <a:cs typeface="Times New Roman" pitchFamily="18" charset="0"/>
              </a:rPr>
              <a:t>cr</a:t>
            </a:r>
            <a:r>
              <a:rPr lang="en-US" altLang="en-US" sz="2400" dirty="0">
                <a:latin typeface="Times New Roman" pitchFamily="18" charset="0"/>
                <a:cs typeface="Times New Roman" pitchFamily="18" charset="0"/>
              </a:rPr>
              <a:t>, </a:t>
            </a:r>
            <a:r>
              <a:rPr lang="en-US" altLang="en-US" sz="2400" dirty="0" err="1" smtClean="0">
                <a:latin typeface="Times New Roman" pitchFamily="18" charset="0"/>
                <a:cs typeface="Times New Roman" pitchFamily="18" charset="0"/>
              </a:rPr>
              <a:t>rr</a:t>
            </a:r>
            <a:r>
              <a:rPr lang="en-US" altLang="en-US" sz="2400" dirty="0" smtClean="0">
                <a:latin typeface="Times New Roman" pitchFamily="18" charset="0"/>
                <a:cs typeface="Times New Roman" pitchFamily="18" charset="0"/>
              </a:rPr>
              <a:t> ?</a:t>
            </a:r>
            <a:endParaRPr lang="en-US" altLang="en-US" sz="2400" dirty="0">
              <a:latin typeface="Times New Roman" pitchFamily="18" charset="0"/>
              <a:cs typeface="Times New Roman" pitchFamily="18" charset="0"/>
            </a:endParaRPr>
          </a:p>
          <a:p>
            <a:pPr marL="82550" indent="0">
              <a:buNone/>
            </a:pPr>
            <a:r>
              <a:rPr lang="en-US" altLang="en-US" sz="2400" dirty="0" smtClean="0">
                <a:latin typeface="Times New Roman" pitchFamily="18" charset="0"/>
                <a:cs typeface="Times New Roman" pitchFamily="18" charset="0"/>
              </a:rPr>
              <a:t>4) Data </a:t>
            </a:r>
            <a:r>
              <a:rPr lang="en-US" altLang="en-US" sz="2400" dirty="0">
                <a:latin typeface="Times New Roman" pitchFamily="18" charset="0"/>
                <a:cs typeface="Times New Roman" pitchFamily="18" charset="0"/>
              </a:rPr>
              <a:t>have given as follows </a:t>
            </a:r>
            <a:r>
              <a:rPr lang="en-US" altLang="en-US" sz="2400" dirty="0" err="1" smtClean="0">
                <a:latin typeface="Times New Roman" pitchFamily="18" charset="0"/>
                <a:cs typeface="Times New Roman" pitchFamily="18" charset="0"/>
              </a:rPr>
              <a:t>cr</a:t>
            </a:r>
            <a:r>
              <a:rPr lang="en-US" altLang="en-US" sz="2400" dirty="0" smtClean="0">
                <a:latin typeface="Times New Roman" pitchFamily="18" charset="0"/>
                <a:cs typeface="Times New Roman" pitchFamily="18" charset="0"/>
              </a:rPr>
              <a:t> </a:t>
            </a:r>
            <a:r>
              <a:rPr lang="en-US" altLang="en-US" sz="2400" dirty="0">
                <a:latin typeface="Times New Roman" pitchFamily="18" charset="0"/>
                <a:cs typeface="Times New Roman" pitchFamily="18" charset="0"/>
              </a:rPr>
              <a:t>+ </a:t>
            </a:r>
            <a:r>
              <a:rPr lang="en-US" altLang="en-US" sz="2400" dirty="0" err="1">
                <a:latin typeface="Times New Roman" pitchFamily="18" charset="0"/>
                <a:cs typeface="Times New Roman" pitchFamily="18" charset="0"/>
              </a:rPr>
              <a:t>rr</a:t>
            </a:r>
            <a:r>
              <a:rPr lang="en-US" altLang="en-US" sz="2400" dirty="0">
                <a:latin typeface="Times New Roman" pitchFamily="18" charset="0"/>
                <a:cs typeface="Times New Roman" pitchFamily="18" charset="0"/>
              </a:rPr>
              <a:t> = 40%, MS = 1500, B = 500. </a:t>
            </a:r>
            <a:r>
              <a:rPr lang="en-US" altLang="en-US" sz="2400" dirty="0" smtClean="0">
                <a:latin typeface="Times New Roman" pitchFamily="18" charset="0"/>
                <a:cs typeface="Times New Roman" pitchFamily="18" charset="0"/>
              </a:rPr>
              <a:t>Find </a:t>
            </a:r>
            <a:r>
              <a:rPr lang="en-US" altLang="en-US" sz="2400" dirty="0" err="1">
                <a:latin typeface="Times New Roman" pitchFamily="18" charset="0"/>
                <a:cs typeface="Times New Roman" pitchFamily="18" charset="0"/>
              </a:rPr>
              <a:t>cr</a:t>
            </a:r>
            <a:r>
              <a:rPr lang="en-US" altLang="en-US" sz="2400" dirty="0">
                <a:latin typeface="Times New Roman" pitchFamily="18" charset="0"/>
                <a:cs typeface="Times New Roman" pitchFamily="18" charset="0"/>
              </a:rPr>
              <a:t>, </a:t>
            </a:r>
            <a:r>
              <a:rPr lang="en-US" altLang="en-US" sz="2400" dirty="0" err="1" smtClean="0">
                <a:latin typeface="Times New Roman" pitchFamily="18" charset="0"/>
                <a:cs typeface="Times New Roman" pitchFamily="18" charset="0"/>
              </a:rPr>
              <a:t>rr</a:t>
            </a:r>
            <a:r>
              <a:rPr lang="en-US" altLang="en-US" sz="2400" dirty="0" smtClean="0">
                <a:latin typeface="Times New Roman" pitchFamily="18" charset="0"/>
                <a:cs typeface="Times New Roman" pitchFamily="18" charset="0"/>
              </a:rPr>
              <a:t> ?</a:t>
            </a:r>
            <a:endParaRPr lang="en-US" altLang="en-US" sz="2400" dirty="0">
              <a:latin typeface="Times New Roman" pitchFamily="18" charset="0"/>
              <a:cs typeface="Times New Roman" pitchFamily="18" charset="0"/>
            </a:endParaRPr>
          </a:p>
          <a:p>
            <a:pPr marL="82550" indent="0">
              <a:buNone/>
            </a:pPr>
            <a:r>
              <a:rPr lang="en-US" altLang="en-US" sz="2400" dirty="0" smtClean="0">
                <a:latin typeface="Times New Roman" pitchFamily="18" charset="0"/>
                <a:cs typeface="Times New Roman" pitchFamily="18" charset="0"/>
              </a:rPr>
              <a:t>5) A person deposited cash of 200 in a bank, given that </a:t>
            </a:r>
            <a:r>
              <a:rPr lang="en-US" altLang="en-US" sz="2400" dirty="0" err="1">
                <a:latin typeface="Times New Roman" pitchFamily="18" charset="0"/>
                <a:cs typeface="Times New Roman" pitchFamily="18" charset="0"/>
              </a:rPr>
              <a:t>cr</a:t>
            </a:r>
            <a:r>
              <a:rPr lang="en-US" altLang="en-US" sz="2400" dirty="0">
                <a:latin typeface="Times New Roman" pitchFamily="18" charset="0"/>
                <a:cs typeface="Times New Roman" pitchFamily="18" charset="0"/>
              </a:rPr>
              <a:t> = 20%  </a:t>
            </a:r>
            <a:r>
              <a:rPr lang="en-US" altLang="en-US" sz="2400" dirty="0" err="1">
                <a:latin typeface="Times New Roman" pitchFamily="18" charset="0"/>
                <a:cs typeface="Times New Roman" pitchFamily="18" charset="0"/>
              </a:rPr>
              <a:t>rr</a:t>
            </a:r>
            <a:r>
              <a:rPr lang="en-US" altLang="en-US" sz="2400" dirty="0">
                <a:latin typeface="Times New Roman" pitchFamily="18" charset="0"/>
                <a:cs typeface="Times New Roman" pitchFamily="18" charset="0"/>
              </a:rPr>
              <a:t> = 20%. </a:t>
            </a:r>
            <a:r>
              <a:rPr lang="en-US" altLang="en-US" sz="2400" dirty="0" smtClean="0">
                <a:latin typeface="Times New Roman" pitchFamily="18" charset="0"/>
                <a:cs typeface="Times New Roman" pitchFamily="18" charset="0"/>
              </a:rPr>
              <a:t>How much money supply increase ?</a:t>
            </a:r>
            <a:endParaRPr lang="en-US" altLang="en-US" sz="2400" dirty="0">
              <a:latin typeface="Times New Roman" pitchFamily="18" charset="0"/>
              <a:cs typeface="Times New Roman" pitchFamily="18" charset="0"/>
            </a:endParaRPr>
          </a:p>
          <a:p>
            <a:pPr marL="82550" indent="0">
              <a:buNone/>
            </a:pPr>
            <a:r>
              <a:rPr lang="en-US" altLang="en-US" sz="2400" dirty="0" smtClean="0">
                <a:latin typeface="Times New Roman" pitchFamily="18" charset="0"/>
                <a:cs typeface="Times New Roman" pitchFamily="18" charset="0"/>
              </a:rPr>
              <a:t>6) State bank of Vietnam (SBV) printed more cash of 1000, given that  </a:t>
            </a:r>
            <a:r>
              <a:rPr lang="en-US" altLang="en-US" sz="2400" dirty="0" err="1">
                <a:latin typeface="Times New Roman" pitchFamily="18" charset="0"/>
                <a:cs typeface="Times New Roman" pitchFamily="18" charset="0"/>
              </a:rPr>
              <a:t>cr</a:t>
            </a:r>
            <a:r>
              <a:rPr lang="en-US" altLang="en-US" sz="2400" dirty="0">
                <a:latin typeface="Times New Roman" pitchFamily="18" charset="0"/>
                <a:cs typeface="Times New Roman" pitchFamily="18" charset="0"/>
              </a:rPr>
              <a:t> = 0% </a:t>
            </a:r>
            <a:r>
              <a:rPr lang="en-US" altLang="en-US" sz="2400" dirty="0" err="1">
                <a:latin typeface="Times New Roman" pitchFamily="18" charset="0"/>
                <a:cs typeface="Times New Roman" pitchFamily="18" charset="0"/>
              </a:rPr>
              <a:t>rr</a:t>
            </a:r>
            <a:r>
              <a:rPr lang="en-US" altLang="en-US" sz="2400" dirty="0">
                <a:latin typeface="Times New Roman" pitchFamily="18" charset="0"/>
                <a:cs typeface="Times New Roman" pitchFamily="18" charset="0"/>
              </a:rPr>
              <a:t> = 10%. How much money supply increase ?</a:t>
            </a:r>
          </a:p>
          <a:p>
            <a:pPr marL="0" indent="0">
              <a:buNone/>
            </a:pPr>
            <a:endParaRPr lang="en-US" dirty="0"/>
          </a:p>
        </p:txBody>
      </p:sp>
    </p:spTree>
    <p:extLst>
      <p:ext uri="{BB962C8B-B14F-4D97-AF65-F5344CB8AC3E}">
        <p14:creationId xmlns:p14="http://schemas.microsoft.com/office/powerpoint/2010/main" val="10942441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III Central bank and tools to control money </a:t>
            </a:r>
            <a:r>
              <a:rPr lang="en-US" dirty="0" smtClean="0"/>
              <a:t>supply</a:t>
            </a:r>
            <a:endParaRPr lang="en-US" dirty="0"/>
          </a:p>
        </p:txBody>
      </p:sp>
      <p:sp>
        <p:nvSpPr>
          <p:cNvPr id="3" name="Content Placeholder 2"/>
          <p:cNvSpPr>
            <a:spLocks noGrp="1"/>
          </p:cNvSpPr>
          <p:nvPr>
            <p:ph sz="quarter" idx="1"/>
          </p:nvPr>
        </p:nvSpPr>
        <p:spPr/>
        <p:txBody>
          <a:bodyPr/>
          <a:lstStyle/>
          <a:p>
            <a:pPr marL="0" indent="0">
              <a:buNone/>
            </a:pPr>
            <a:r>
              <a:rPr lang="en-US" b="1" u="sng" dirty="0" smtClean="0"/>
              <a:t>Central bank</a:t>
            </a:r>
          </a:p>
          <a:p>
            <a:pPr marL="0" indent="0">
              <a:buNone/>
            </a:pPr>
            <a:r>
              <a:rPr lang="en-US" altLang="en-US" dirty="0" smtClean="0"/>
              <a:t>Central bank is the institution </a:t>
            </a:r>
            <a:r>
              <a:rPr lang="en-US" altLang="en-US" dirty="0"/>
              <a:t>designed to o</a:t>
            </a:r>
            <a:r>
              <a:rPr lang="en-US" altLang="en-US" dirty="0" smtClean="0"/>
              <a:t>versee </a:t>
            </a:r>
            <a:r>
              <a:rPr lang="en-US" altLang="en-US" dirty="0"/>
              <a:t>the banking </a:t>
            </a:r>
            <a:r>
              <a:rPr lang="en-US" altLang="en-US" dirty="0" smtClean="0"/>
              <a:t>system and regulate </a:t>
            </a:r>
            <a:r>
              <a:rPr lang="en-US" altLang="en-US" dirty="0"/>
              <a:t>the quantity of money in the </a:t>
            </a:r>
            <a:r>
              <a:rPr lang="en-US" altLang="en-US" dirty="0" smtClean="0"/>
              <a:t>economy by monopolistic ability of printing </a:t>
            </a:r>
            <a:r>
              <a:rPr lang="en-US" altLang="en-US" dirty="0" smtClean="0"/>
              <a:t>money (monetary policy). </a:t>
            </a:r>
            <a:r>
              <a:rPr lang="en-US" altLang="en-US" dirty="0" smtClean="0"/>
              <a:t>Central bank also regulates foreign reserve of a country and represents the country in international monetary organization or monetary agreement </a:t>
            </a:r>
            <a:endParaRPr lang="en-US" altLang="en-US" dirty="0" smtClean="0"/>
          </a:p>
          <a:p>
            <a:pPr marL="0" indent="0">
              <a:buNone/>
            </a:pPr>
            <a:r>
              <a:rPr lang="en-US" altLang="en-US" dirty="0" smtClean="0"/>
              <a:t>Central bank could be a body of government but it could be independent from government. Each type of organizational structure has advantage and disadvantage</a:t>
            </a:r>
            <a:endParaRPr lang="en-US" altLang="en-US" dirty="0"/>
          </a:p>
          <a:p>
            <a:pPr marL="0" indent="0">
              <a:buNone/>
            </a:pPr>
            <a:endParaRPr lang="en-US" b="1" u="sng" dirty="0" smtClean="0"/>
          </a:p>
        </p:txBody>
      </p:sp>
    </p:spTree>
    <p:extLst>
      <p:ext uri="{BB962C8B-B14F-4D97-AF65-F5344CB8AC3E}">
        <p14:creationId xmlns:p14="http://schemas.microsoft.com/office/powerpoint/2010/main" val="3519596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85800" y="1219200"/>
            <a:ext cx="8001000" cy="5410200"/>
          </a:xfrm>
        </p:spPr>
        <p:txBody>
          <a:bodyPr>
            <a:normAutofit fontScale="92500" lnSpcReduction="10000"/>
          </a:bodyPr>
          <a:lstStyle/>
          <a:p>
            <a:pPr marL="0" indent="0">
              <a:buNone/>
              <a:defRPr/>
            </a:pPr>
            <a:r>
              <a:rPr lang="en-US" b="1" u="sng" dirty="0" smtClean="0"/>
              <a:t>Tools to control money supply</a:t>
            </a:r>
          </a:p>
          <a:p>
            <a:pPr marL="0" indent="0">
              <a:buNone/>
              <a:defRPr/>
            </a:pPr>
            <a:r>
              <a:rPr lang="en-US" dirty="0" smtClean="0"/>
              <a:t>1. Open-market operations: Purchase </a:t>
            </a:r>
            <a:r>
              <a:rPr lang="en-US" dirty="0"/>
              <a:t>and sale of </a:t>
            </a:r>
            <a:r>
              <a:rPr lang="en-US" dirty="0" smtClean="0"/>
              <a:t>government </a:t>
            </a:r>
            <a:r>
              <a:rPr lang="en-US" dirty="0"/>
              <a:t>bonds by </a:t>
            </a:r>
            <a:r>
              <a:rPr lang="en-US" dirty="0" smtClean="0"/>
              <a:t>central bank</a:t>
            </a:r>
            <a:endParaRPr lang="en-US" dirty="0"/>
          </a:p>
          <a:p>
            <a:pPr lvl="1">
              <a:defRPr/>
            </a:pPr>
            <a:r>
              <a:rPr lang="en-US" sz="2600" dirty="0"/>
              <a:t>To increase the money </a:t>
            </a:r>
            <a:r>
              <a:rPr lang="en-US" sz="2600" dirty="0" smtClean="0"/>
              <a:t>supply: central bank buys government </a:t>
            </a:r>
            <a:r>
              <a:rPr lang="en-US" sz="2600" dirty="0"/>
              <a:t>bonds</a:t>
            </a:r>
          </a:p>
          <a:p>
            <a:pPr lvl="1">
              <a:defRPr/>
            </a:pPr>
            <a:r>
              <a:rPr lang="en-US" sz="2600" dirty="0"/>
              <a:t>To reduce the money </a:t>
            </a:r>
            <a:r>
              <a:rPr lang="en-US" sz="2600" dirty="0" smtClean="0"/>
              <a:t>supply: central bank </a:t>
            </a:r>
            <a:r>
              <a:rPr lang="en-US" sz="2600" dirty="0"/>
              <a:t>sells </a:t>
            </a:r>
            <a:r>
              <a:rPr lang="en-US" sz="2600" dirty="0" smtClean="0"/>
              <a:t>government </a:t>
            </a:r>
            <a:r>
              <a:rPr lang="en-US" sz="2600" dirty="0"/>
              <a:t>bonds</a:t>
            </a:r>
          </a:p>
          <a:p>
            <a:pPr marL="0" indent="0">
              <a:buNone/>
              <a:defRPr/>
            </a:pPr>
            <a:r>
              <a:rPr lang="en-US" dirty="0" smtClean="0"/>
              <a:t>2. Reserve requirements: Regulations </a:t>
            </a:r>
            <a:r>
              <a:rPr lang="en-US" dirty="0"/>
              <a:t>on minimum amount of </a:t>
            </a:r>
            <a:r>
              <a:rPr lang="en-US" dirty="0" smtClean="0"/>
              <a:t>reserves that </a:t>
            </a:r>
            <a:r>
              <a:rPr lang="en-US" dirty="0"/>
              <a:t>banks must hold against deposits</a:t>
            </a:r>
          </a:p>
          <a:p>
            <a:pPr lvl="1">
              <a:defRPr/>
            </a:pPr>
            <a:r>
              <a:rPr lang="en-US" sz="2600" dirty="0"/>
              <a:t>An increase in reserve </a:t>
            </a:r>
            <a:r>
              <a:rPr lang="en-US" sz="2600" dirty="0" smtClean="0"/>
              <a:t>requirement: Decrease </a:t>
            </a:r>
            <a:r>
              <a:rPr lang="en-US" sz="2600" dirty="0"/>
              <a:t>the money supply</a:t>
            </a:r>
          </a:p>
          <a:p>
            <a:pPr lvl="1">
              <a:defRPr/>
            </a:pPr>
            <a:r>
              <a:rPr lang="en-US" sz="2600" dirty="0"/>
              <a:t>A decrease in reserve </a:t>
            </a:r>
            <a:r>
              <a:rPr lang="en-US" sz="2600" dirty="0" smtClean="0"/>
              <a:t>requirement: Increase </a:t>
            </a:r>
            <a:r>
              <a:rPr lang="en-US" sz="2600" dirty="0"/>
              <a:t>the money supply</a:t>
            </a:r>
          </a:p>
          <a:p>
            <a:pPr marL="0" indent="0">
              <a:buNone/>
              <a:defRPr/>
            </a:pPr>
            <a:r>
              <a:rPr lang="en-US" dirty="0" smtClean="0"/>
              <a:t>3. The </a:t>
            </a:r>
            <a:r>
              <a:rPr lang="en-US" dirty="0"/>
              <a:t>discount </a:t>
            </a:r>
            <a:r>
              <a:rPr lang="en-US" dirty="0" smtClean="0"/>
              <a:t>rate: Interest </a:t>
            </a:r>
            <a:r>
              <a:rPr lang="en-US" dirty="0"/>
              <a:t>rate on the loans that </a:t>
            </a:r>
            <a:r>
              <a:rPr lang="en-US" dirty="0" smtClean="0"/>
              <a:t>central bank makes </a:t>
            </a:r>
            <a:r>
              <a:rPr lang="en-US" dirty="0"/>
              <a:t>to </a:t>
            </a:r>
            <a:r>
              <a:rPr lang="en-US" dirty="0" smtClean="0"/>
              <a:t>commercial banks</a:t>
            </a:r>
            <a:endParaRPr lang="en-US" dirty="0"/>
          </a:p>
          <a:p>
            <a:pPr lvl="1">
              <a:defRPr/>
            </a:pPr>
            <a:r>
              <a:rPr lang="en-US" sz="2600" dirty="0"/>
              <a:t>Higher discount </a:t>
            </a:r>
            <a:r>
              <a:rPr lang="en-US" sz="2600" dirty="0" smtClean="0"/>
              <a:t>rate: Reduce </a:t>
            </a:r>
            <a:r>
              <a:rPr lang="en-US" sz="2600" dirty="0"/>
              <a:t>the money supply</a:t>
            </a:r>
          </a:p>
          <a:p>
            <a:pPr lvl="1">
              <a:defRPr/>
            </a:pPr>
            <a:r>
              <a:rPr lang="en-US" sz="2600" dirty="0"/>
              <a:t>Smaller discount </a:t>
            </a:r>
            <a:r>
              <a:rPr lang="en-US" sz="2600" dirty="0" smtClean="0"/>
              <a:t>rate: Increase </a:t>
            </a:r>
            <a:r>
              <a:rPr lang="en-US" sz="2600" dirty="0"/>
              <a:t>the money supply</a:t>
            </a:r>
          </a:p>
          <a:p>
            <a:pPr marL="0" indent="0">
              <a:buNone/>
            </a:pPr>
            <a:endParaRPr lang="en-US" dirty="0"/>
          </a:p>
        </p:txBody>
      </p:sp>
      <p:sp>
        <p:nvSpPr>
          <p:cNvPr id="4" name="Title 1"/>
          <p:cNvSpPr>
            <a:spLocks noGrp="1"/>
          </p:cNvSpPr>
          <p:nvPr>
            <p:ph type="title"/>
          </p:nvPr>
        </p:nvSpPr>
        <p:spPr>
          <a:xfrm>
            <a:off x="914400" y="274638"/>
            <a:ext cx="7772400" cy="1020762"/>
          </a:xfrm>
        </p:spPr>
        <p:txBody>
          <a:bodyPr>
            <a:normAutofit fontScale="90000"/>
          </a:bodyPr>
          <a:lstStyle/>
          <a:p>
            <a:r>
              <a:rPr lang="en-US" dirty="0"/>
              <a:t>III Central bank and tools to control money </a:t>
            </a:r>
            <a:r>
              <a:rPr lang="en-US" dirty="0" smtClean="0"/>
              <a:t>supply</a:t>
            </a:r>
            <a:endParaRPr lang="en-US" dirty="0"/>
          </a:p>
        </p:txBody>
      </p:sp>
    </p:spTree>
    <p:extLst>
      <p:ext uri="{BB962C8B-B14F-4D97-AF65-F5344CB8AC3E}">
        <p14:creationId xmlns:p14="http://schemas.microsoft.com/office/powerpoint/2010/main" val="33920291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7772400" cy="1143000"/>
          </a:xfrm>
        </p:spPr>
        <p:txBody>
          <a:bodyPr>
            <a:normAutofit fontScale="90000"/>
          </a:bodyPr>
          <a:lstStyle/>
          <a:p>
            <a:r>
              <a:rPr lang="en-US" dirty="0"/>
              <a:t>IV The theory of liquidity preference and monetary </a:t>
            </a:r>
            <a:r>
              <a:rPr lang="en-US" dirty="0" smtClean="0"/>
              <a:t>policy</a:t>
            </a:r>
            <a:endParaRPr lang="en-US" dirty="0"/>
          </a:p>
        </p:txBody>
      </p:sp>
      <p:sp>
        <p:nvSpPr>
          <p:cNvPr id="3" name="Content Placeholder 2"/>
          <p:cNvSpPr>
            <a:spLocks noGrp="1"/>
          </p:cNvSpPr>
          <p:nvPr>
            <p:ph sz="quarter" idx="1"/>
          </p:nvPr>
        </p:nvSpPr>
        <p:spPr>
          <a:xfrm>
            <a:off x="304800" y="1066800"/>
            <a:ext cx="8534400" cy="4572000"/>
          </a:xfrm>
        </p:spPr>
        <p:txBody>
          <a:bodyPr/>
          <a:lstStyle/>
          <a:p>
            <a:pPr marL="0" indent="0">
              <a:buNone/>
            </a:pPr>
            <a:r>
              <a:rPr lang="en-US" b="1" u="sng" dirty="0" smtClean="0"/>
              <a:t>The theory of liquidity preference (money market)</a:t>
            </a:r>
          </a:p>
          <a:p>
            <a:pPr marL="0" indent="0">
              <a:buNone/>
            </a:pPr>
            <a:r>
              <a:rPr lang="en-US" altLang="en-US" dirty="0" smtClean="0"/>
              <a:t>This is Keynes’s theory which indicates that interest </a:t>
            </a:r>
            <a:r>
              <a:rPr lang="en-US" altLang="en-US" dirty="0"/>
              <a:t>rate </a:t>
            </a:r>
            <a:r>
              <a:rPr lang="en-US" altLang="en-US" dirty="0" smtClean="0"/>
              <a:t>will adjust  </a:t>
            </a:r>
            <a:r>
              <a:rPr lang="en-US" altLang="en-US" dirty="0"/>
              <a:t>t</a:t>
            </a:r>
            <a:r>
              <a:rPr lang="en-US" altLang="en-US" dirty="0" smtClean="0"/>
              <a:t>o </a:t>
            </a:r>
            <a:r>
              <a:rPr lang="en-US" altLang="en-US" dirty="0"/>
              <a:t>bring money supply and money demand into </a:t>
            </a:r>
            <a:r>
              <a:rPr lang="en-US" altLang="en-US" dirty="0" smtClean="0"/>
              <a:t>balance (</a:t>
            </a:r>
            <a:r>
              <a:rPr lang="en-US" altLang="en-US" sz="2300" dirty="0" smtClean="0"/>
              <a:t>we see nominal interest rate instead of real interest rate; moreover in short run due to fixed price nominal and real interest rate are not different</a:t>
            </a:r>
            <a:r>
              <a:rPr lang="en-US" altLang="en-US" dirty="0" smtClean="0"/>
              <a:t>)</a:t>
            </a:r>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920535306"/>
              </p:ext>
            </p:extLst>
          </p:nvPr>
        </p:nvGraphicFramePr>
        <p:xfrm>
          <a:off x="290955" y="3314008"/>
          <a:ext cx="8610600" cy="3886200"/>
        </p:xfrm>
        <a:graphic>
          <a:graphicData uri="http://schemas.openxmlformats.org/drawingml/2006/table">
            <a:tbl>
              <a:tblPr firstRow="1" bandRow="1">
                <a:tableStyleId>{5C22544A-7EE6-4342-B048-85BDC9FD1C3A}</a:tableStyleId>
              </a:tblPr>
              <a:tblGrid>
                <a:gridCol w="4070465"/>
                <a:gridCol w="4540135"/>
              </a:tblGrid>
              <a:tr h="2874093">
                <a:tc>
                  <a:txBody>
                    <a:bodyPr/>
                    <a:lstStyle/>
                    <a:p>
                      <a:pPr lvl="1"/>
                      <a:r>
                        <a:rPr lang="en-US" altLang="en-US" sz="2300" i="1" dirty="0" smtClean="0">
                          <a:solidFill>
                            <a:schemeClr val="tx1"/>
                          </a:solidFill>
                        </a:rPr>
                        <a:t>Money supply</a:t>
                      </a:r>
                    </a:p>
                    <a:p>
                      <a:pPr lvl="1"/>
                      <a:r>
                        <a:rPr lang="en-US" altLang="en-US" sz="2300" b="0" dirty="0" smtClean="0">
                          <a:solidFill>
                            <a:schemeClr val="tx1"/>
                          </a:solidFill>
                        </a:rPr>
                        <a:t>Controlled by central bank</a:t>
                      </a:r>
                    </a:p>
                    <a:p>
                      <a:pPr lvl="1"/>
                      <a:r>
                        <a:rPr lang="en-US" altLang="en-US" sz="2300" b="0" dirty="0" smtClean="0">
                          <a:solidFill>
                            <a:schemeClr val="tx1"/>
                          </a:solidFill>
                        </a:rPr>
                        <a:t>Quantity of money supplied</a:t>
                      </a:r>
                      <a:r>
                        <a:rPr lang="en-US" altLang="en-US" sz="2300" b="0" baseline="0" dirty="0" smtClean="0">
                          <a:solidFill>
                            <a:schemeClr val="tx1"/>
                          </a:solidFill>
                        </a:rPr>
                        <a:t> f</a:t>
                      </a:r>
                      <a:r>
                        <a:rPr lang="en-US" altLang="en-US" sz="2300" b="0" dirty="0" smtClean="0">
                          <a:solidFill>
                            <a:schemeClr val="tx1"/>
                          </a:solidFill>
                        </a:rPr>
                        <a:t>ixed by central bank</a:t>
                      </a:r>
                      <a:r>
                        <a:rPr lang="en-US" altLang="en-US" sz="2300" b="0" baseline="0" dirty="0" smtClean="0">
                          <a:solidFill>
                            <a:schemeClr val="tx1"/>
                          </a:solidFill>
                        </a:rPr>
                        <a:t> therefore d</a:t>
                      </a:r>
                      <a:r>
                        <a:rPr lang="en-US" altLang="en-US" sz="2300" b="0" dirty="0" smtClean="0">
                          <a:solidFill>
                            <a:schemeClr val="tx1"/>
                          </a:solidFill>
                        </a:rPr>
                        <a:t>oesn’t vary with interest rate</a:t>
                      </a:r>
                    </a:p>
                    <a:p>
                      <a:pPr lvl="1"/>
                      <a:r>
                        <a:rPr lang="en-US" altLang="en-US" sz="2300" b="0" dirty="0" smtClean="0">
                          <a:solidFill>
                            <a:schemeClr val="tx1"/>
                          </a:solidFill>
                        </a:rPr>
                        <a:t>Money supply curve - vertical</a:t>
                      </a:r>
                    </a:p>
                    <a:p>
                      <a:pPr>
                        <a:buFontTx/>
                        <a:buChar char="-"/>
                      </a:pPr>
                      <a:endParaRPr lang="en-US" altLang="en-US" dirty="0" smtClean="0"/>
                    </a:p>
                    <a:p>
                      <a:pPr algn="ctr">
                        <a:buFontTx/>
                        <a:buNone/>
                      </a:pPr>
                      <a:r>
                        <a:rPr lang="en-US" altLang="en-US" baseline="0" dirty="0" smtClean="0">
                          <a:solidFill>
                            <a:schemeClr val="tx1"/>
                          </a:solidFill>
                        </a:rPr>
                        <a:t>  </a:t>
                      </a:r>
                    </a:p>
                    <a:p>
                      <a:pPr algn="ctr">
                        <a:buFontTx/>
                        <a:buNone/>
                      </a:pPr>
                      <a:r>
                        <a:rPr lang="en-US" altLang="en-US" sz="2500" baseline="0" dirty="0" smtClean="0">
                          <a:solidFill>
                            <a:schemeClr val="tx1"/>
                          </a:solidFill>
                        </a:rPr>
                        <a:t>MS = </a:t>
                      </a:r>
                      <a:r>
                        <a:rPr lang="en-US" altLang="en-US" sz="2500" baseline="0" dirty="0" err="1" smtClean="0">
                          <a:solidFill>
                            <a:schemeClr val="tx1"/>
                          </a:solidFill>
                        </a:rPr>
                        <a:t>m</a:t>
                      </a:r>
                      <a:r>
                        <a:rPr lang="en-US" altLang="en-US" sz="1100" baseline="0" dirty="0" err="1" smtClean="0">
                          <a:solidFill>
                            <a:schemeClr val="tx1"/>
                          </a:solidFill>
                        </a:rPr>
                        <a:t>M</a:t>
                      </a:r>
                      <a:r>
                        <a:rPr lang="en-US" altLang="en-US" sz="2500" baseline="0" dirty="0" smtClean="0">
                          <a:solidFill>
                            <a:schemeClr val="tx1"/>
                          </a:solidFill>
                        </a:rPr>
                        <a:t> . B</a:t>
                      </a:r>
                      <a:endParaRPr lang="en-US" altLang="en-US" sz="2500" dirty="0" smtClean="0">
                        <a:solidFill>
                          <a:schemeClr val="tx1"/>
                        </a:solidFill>
                      </a:endParaRPr>
                    </a:p>
                  </a:txBody>
                  <a:tcPr>
                    <a:solidFill>
                      <a:schemeClr val="bg1"/>
                    </a:solidFill>
                  </a:tcPr>
                </a:tc>
                <a:tc>
                  <a:txBody>
                    <a:bodyPr/>
                    <a:lstStyle/>
                    <a:p>
                      <a:pPr lvl="1"/>
                      <a:r>
                        <a:rPr lang="en-US" altLang="en-US" sz="2300" i="1" dirty="0" smtClean="0">
                          <a:solidFill>
                            <a:schemeClr val="tx1"/>
                          </a:solidFill>
                        </a:rPr>
                        <a:t>Money demand</a:t>
                      </a:r>
                    </a:p>
                    <a:p>
                      <a:pPr lvl="1"/>
                      <a:r>
                        <a:rPr lang="en-US" altLang="en-US" sz="2300" b="0" dirty="0" smtClean="0">
                          <a:solidFill>
                            <a:schemeClr val="tx1"/>
                          </a:solidFill>
                        </a:rPr>
                        <a:t>Money – most liquid asset (liquidity</a:t>
                      </a:r>
                      <a:r>
                        <a:rPr lang="en-US" altLang="en-US" sz="2300" b="0" baseline="0" dirty="0" smtClean="0">
                          <a:solidFill>
                            <a:schemeClr val="tx1"/>
                          </a:solidFill>
                        </a:rPr>
                        <a:t> preference)</a:t>
                      </a:r>
                      <a:endParaRPr lang="en-US" altLang="en-US" sz="2300" b="0" dirty="0" smtClean="0">
                        <a:solidFill>
                          <a:schemeClr val="tx1"/>
                        </a:solidFill>
                      </a:endParaRPr>
                    </a:p>
                    <a:p>
                      <a:pPr lvl="1"/>
                      <a:r>
                        <a:rPr lang="en-US" altLang="en-US" sz="2300" b="0" dirty="0" smtClean="0">
                          <a:solidFill>
                            <a:schemeClr val="tx1"/>
                          </a:solidFill>
                        </a:rPr>
                        <a:t>Interest rate (</a:t>
                      </a:r>
                      <a:r>
                        <a:rPr lang="en-US" altLang="en-US" sz="2300" b="0" dirty="0" err="1" smtClean="0">
                          <a:solidFill>
                            <a:schemeClr val="tx1"/>
                          </a:solidFill>
                        </a:rPr>
                        <a:t>i</a:t>
                      </a:r>
                      <a:r>
                        <a:rPr lang="en-US" altLang="en-US" sz="2300" b="0" dirty="0" smtClean="0">
                          <a:solidFill>
                            <a:schemeClr val="tx1"/>
                          </a:solidFill>
                        </a:rPr>
                        <a:t>)  – opportunity cost of holding money. Income (Y) is the most determinant of money demand</a:t>
                      </a:r>
                    </a:p>
                    <a:p>
                      <a:pPr lvl="1"/>
                      <a:r>
                        <a:rPr lang="en-US" altLang="en-US" sz="2300" b="0" dirty="0" smtClean="0">
                          <a:solidFill>
                            <a:schemeClr val="tx1"/>
                          </a:solidFill>
                        </a:rPr>
                        <a:t>Money demand curve – downward sloping </a:t>
                      </a:r>
                    </a:p>
                    <a:p>
                      <a:pPr lvl="1" algn="ctr"/>
                      <a:r>
                        <a:rPr lang="en-US" altLang="en-US" sz="2300" b="1" dirty="0" smtClean="0">
                          <a:solidFill>
                            <a:schemeClr val="tx1"/>
                          </a:solidFill>
                        </a:rPr>
                        <a:t> MD = f(Y,</a:t>
                      </a:r>
                      <a:r>
                        <a:rPr lang="en-US" altLang="en-US" sz="2300" b="1" baseline="0" dirty="0" smtClean="0">
                          <a:solidFill>
                            <a:schemeClr val="tx1"/>
                          </a:solidFill>
                        </a:rPr>
                        <a:t> </a:t>
                      </a:r>
                      <a:r>
                        <a:rPr lang="en-US" altLang="en-US" sz="2300" b="1" baseline="0" dirty="0" err="1" smtClean="0">
                          <a:solidFill>
                            <a:schemeClr val="tx1"/>
                          </a:solidFill>
                        </a:rPr>
                        <a:t>i</a:t>
                      </a:r>
                      <a:r>
                        <a:rPr lang="en-US" altLang="en-US" sz="2300" b="1" baseline="0" dirty="0" smtClean="0">
                          <a:solidFill>
                            <a:schemeClr val="tx1"/>
                          </a:solidFill>
                        </a:rPr>
                        <a:t>)</a:t>
                      </a:r>
                      <a:endParaRPr lang="en-US" altLang="en-US" sz="2300" b="1" dirty="0" smtClean="0">
                        <a:solidFill>
                          <a:schemeClr val="tx1"/>
                        </a:solidFill>
                      </a:endParaRPr>
                    </a:p>
                    <a:p>
                      <a:r>
                        <a:rPr lang="en-US" dirty="0" smtClean="0"/>
                        <a:t>     </a:t>
                      </a:r>
                      <a:endParaRPr lang="en-US" dirty="0"/>
                    </a:p>
                  </a:txBody>
                  <a:tcPr>
                    <a:solidFill>
                      <a:schemeClr val="bg1"/>
                    </a:solidFill>
                  </a:tcPr>
                </a:tc>
              </a:tr>
              <a:tr h="302754">
                <a:tc>
                  <a:txBody>
                    <a:bodyPr/>
                    <a:lstStyle/>
                    <a:p>
                      <a:pPr algn="l">
                        <a:buFontTx/>
                        <a:buNone/>
                      </a:pPr>
                      <a:endParaRPr lang="en-US" altLang="en-US" dirty="0" smtClean="0">
                        <a:solidFill>
                          <a:schemeClr val="tx1"/>
                        </a:solidFill>
                      </a:endParaRPr>
                    </a:p>
                  </a:txBody>
                  <a:tcPr>
                    <a:solidFill>
                      <a:schemeClr val="bg1"/>
                    </a:solidFill>
                  </a:tcPr>
                </a:tc>
                <a:tc>
                  <a:txBody>
                    <a:bodyPr/>
                    <a:lstStyle/>
                    <a:p>
                      <a:endParaRPr lang="en-US" dirty="0"/>
                    </a:p>
                  </a:txBody>
                  <a:tcPr>
                    <a:solidFill>
                      <a:schemeClr val="bg1"/>
                    </a:solidFill>
                  </a:tcPr>
                </a:tc>
              </a:tr>
            </a:tbl>
          </a:graphicData>
        </a:graphic>
      </p:graphicFrame>
      <p:cxnSp>
        <p:nvCxnSpPr>
          <p:cNvPr id="7" name="Straight Connector 6"/>
          <p:cNvCxnSpPr/>
          <p:nvPr/>
        </p:nvCxnSpPr>
        <p:spPr>
          <a:xfrm>
            <a:off x="4481940" y="3657600"/>
            <a:ext cx="0" cy="28194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52314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99655" y="1295400"/>
            <a:ext cx="7772400" cy="4572000"/>
          </a:xfrm>
        </p:spPr>
        <p:txBody>
          <a:bodyPr/>
          <a:lstStyle/>
          <a:p>
            <a:pPr marL="0" indent="0">
              <a:buNone/>
            </a:pPr>
            <a:r>
              <a:rPr lang="en-US" b="1" u="sng" dirty="0"/>
              <a:t>The theory of liquidity preference (money </a:t>
            </a:r>
            <a:r>
              <a:rPr lang="en-US" b="1" u="sng" dirty="0" smtClean="0"/>
              <a:t>market)</a:t>
            </a:r>
          </a:p>
          <a:p>
            <a:pPr marL="0" indent="0">
              <a:buNone/>
            </a:pPr>
            <a:r>
              <a:rPr lang="en-US" altLang="en-US" dirty="0" smtClean="0"/>
              <a:t>Equilibrium </a:t>
            </a:r>
            <a:r>
              <a:rPr lang="en-US" altLang="en-US" dirty="0"/>
              <a:t>in the money </a:t>
            </a:r>
            <a:r>
              <a:rPr lang="en-US" altLang="en-US" dirty="0" smtClean="0"/>
              <a:t>market: Equilibrium </a:t>
            </a:r>
            <a:r>
              <a:rPr lang="en-US" altLang="en-US" dirty="0"/>
              <a:t>interest </a:t>
            </a:r>
            <a:r>
              <a:rPr lang="en-US" altLang="en-US" dirty="0" smtClean="0"/>
              <a:t>rate will bring Quantity </a:t>
            </a:r>
            <a:r>
              <a:rPr lang="en-US" altLang="en-US" dirty="0"/>
              <a:t>of money demanded = quantity of money supplied</a:t>
            </a:r>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IV The theory of liquidity preference and monetary </a:t>
            </a:r>
            <a:r>
              <a:rPr lang="en-US" dirty="0" smtClean="0"/>
              <a:t>policy</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2971800"/>
            <a:ext cx="6248400" cy="3581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54702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447800"/>
            <a:ext cx="8229600" cy="5105400"/>
          </a:xfrm>
        </p:spPr>
        <p:txBody>
          <a:bodyPr>
            <a:normAutofit/>
          </a:bodyPr>
          <a:lstStyle/>
          <a:p>
            <a:pPr marL="0" indent="0">
              <a:buNone/>
            </a:pPr>
            <a:r>
              <a:rPr lang="en-US" b="1" u="sng" dirty="0"/>
              <a:t>The theory of liquidity preference (money market</a:t>
            </a:r>
            <a:r>
              <a:rPr lang="en-US" b="1" u="sng" dirty="0" smtClean="0"/>
              <a:t>)</a:t>
            </a:r>
            <a:endParaRPr lang="en-US" altLang="en-US" dirty="0" smtClean="0"/>
          </a:p>
          <a:p>
            <a:r>
              <a:rPr lang="en-US" altLang="en-US" dirty="0" smtClean="0"/>
              <a:t>If </a:t>
            </a:r>
            <a:r>
              <a:rPr lang="en-US" altLang="en-US" dirty="0"/>
              <a:t>interest rate &gt; </a:t>
            </a:r>
            <a:r>
              <a:rPr lang="en-US" altLang="en-US" dirty="0" smtClean="0"/>
              <a:t>equilibrium: Quantity </a:t>
            </a:r>
            <a:r>
              <a:rPr lang="en-US" altLang="en-US" dirty="0"/>
              <a:t>of money people want to </a:t>
            </a:r>
            <a:r>
              <a:rPr lang="en-US" altLang="en-US" dirty="0" smtClean="0"/>
              <a:t>hold less </a:t>
            </a:r>
            <a:r>
              <a:rPr lang="en-US" altLang="en-US" dirty="0"/>
              <a:t>than quantity </a:t>
            </a:r>
            <a:r>
              <a:rPr lang="en-US" altLang="en-US" dirty="0" smtClean="0"/>
              <a:t>supplied </a:t>
            </a:r>
            <a:r>
              <a:rPr lang="en-US" altLang="en-US" dirty="0" smtClean="0">
                <a:latin typeface="Times New Roman"/>
                <a:cs typeface="Times New Roman"/>
              </a:rPr>
              <a:t>→ </a:t>
            </a:r>
            <a:r>
              <a:rPr lang="en-US" altLang="en-US" dirty="0" smtClean="0"/>
              <a:t>People </a:t>
            </a:r>
            <a:r>
              <a:rPr lang="en-US" altLang="en-US" dirty="0"/>
              <a:t>holding the </a:t>
            </a:r>
            <a:r>
              <a:rPr lang="en-US" altLang="en-US" dirty="0" smtClean="0"/>
              <a:t>surplus buy </a:t>
            </a:r>
            <a:r>
              <a:rPr lang="en-US" altLang="en-US" dirty="0"/>
              <a:t>interest-bearing </a:t>
            </a:r>
            <a:r>
              <a:rPr lang="en-US" altLang="en-US" dirty="0" smtClean="0"/>
              <a:t>assets </a:t>
            </a:r>
            <a:r>
              <a:rPr lang="en-US" altLang="en-US" dirty="0" smtClean="0">
                <a:latin typeface="Times New Roman"/>
                <a:cs typeface="Times New Roman"/>
              </a:rPr>
              <a:t>→ </a:t>
            </a:r>
            <a:r>
              <a:rPr lang="en-US" altLang="en-US" dirty="0" smtClean="0"/>
              <a:t>Lowers </a:t>
            </a:r>
            <a:r>
              <a:rPr lang="en-US" altLang="en-US" dirty="0"/>
              <a:t>the interest </a:t>
            </a:r>
            <a:r>
              <a:rPr lang="en-US" altLang="en-US" dirty="0" smtClean="0"/>
              <a:t>rate </a:t>
            </a:r>
            <a:r>
              <a:rPr lang="en-US" altLang="en-US" dirty="0" smtClean="0">
                <a:latin typeface="Times New Roman"/>
                <a:cs typeface="Times New Roman"/>
              </a:rPr>
              <a:t>→ </a:t>
            </a:r>
            <a:r>
              <a:rPr lang="en-US" altLang="en-US" dirty="0" smtClean="0"/>
              <a:t>People </a:t>
            </a:r>
            <a:r>
              <a:rPr lang="en-US" altLang="en-US" dirty="0"/>
              <a:t>- more willing to hold </a:t>
            </a:r>
            <a:r>
              <a:rPr lang="en-US" altLang="en-US" dirty="0" smtClean="0"/>
              <a:t>money until  equilibrium</a:t>
            </a:r>
          </a:p>
          <a:p>
            <a:endParaRPr lang="en-US" altLang="en-US" dirty="0" smtClean="0"/>
          </a:p>
          <a:p>
            <a:r>
              <a:rPr lang="en-US" altLang="en-US" dirty="0"/>
              <a:t>If interest rate &lt; </a:t>
            </a:r>
            <a:r>
              <a:rPr lang="en-US" altLang="en-US" dirty="0" smtClean="0"/>
              <a:t>equilibrium: Quantity </a:t>
            </a:r>
            <a:r>
              <a:rPr lang="en-US" altLang="en-US" dirty="0"/>
              <a:t>of money people want to </a:t>
            </a:r>
            <a:r>
              <a:rPr lang="en-US" altLang="en-US" dirty="0" smtClean="0"/>
              <a:t>hold more </a:t>
            </a:r>
            <a:r>
              <a:rPr lang="en-US" altLang="en-US" dirty="0"/>
              <a:t>than quantity </a:t>
            </a:r>
            <a:r>
              <a:rPr lang="en-US" altLang="en-US" dirty="0" smtClean="0"/>
              <a:t>supplied </a:t>
            </a:r>
            <a:r>
              <a:rPr lang="en-US" altLang="en-US" dirty="0" smtClean="0">
                <a:latin typeface="Times New Roman"/>
                <a:cs typeface="Times New Roman"/>
              </a:rPr>
              <a:t>→ </a:t>
            </a:r>
            <a:r>
              <a:rPr lang="en-US" altLang="en-US" dirty="0" smtClean="0"/>
              <a:t> People </a:t>
            </a:r>
            <a:r>
              <a:rPr lang="en-US" altLang="en-US" dirty="0"/>
              <a:t>- increase their holdings of </a:t>
            </a:r>
            <a:r>
              <a:rPr lang="en-US" altLang="en-US" dirty="0" smtClean="0"/>
              <a:t>money by </a:t>
            </a:r>
            <a:r>
              <a:rPr lang="en-US" altLang="en-US" dirty="0"/>
              <a:t>s</a:t>
            </a:r>
            <a:r>
              <a:rPr lang="en-US" altLang="en-US" dirty="0" smtClean="0"/>
              <a:t>elling  interest-bearing assets </a:t>
            </a:r>
            <a:r>
              <a:rPr lang="en-US" altLang="en-US" dirty="0">
                <a:latin typeface="Times New Roman"/>
                <a:cs typeface="Times New Roman"/>
              </a:rPr>
              <a:t>→ </a:t>
            </a:r>
            <a:r>
              <a:rPr lang="en-US" altLang="en-US" dirty="0" smtClean="0">
                <a:latin typeface="Times New Roman"/>
                <a:cs typeface="Times New Roman"/>
              </a:rPr>
              <a:t> </a:t>
            </a:r>
            <a:r>
              <a:rPr lang="en-US" altLang="en-US" dirty="0" smtClean="0"/>
              <a:t>Increase </a:t>
            </a:r>
            <a:r>
              <a:rPr lang="en-US" altLang="en-US" dirty="0"/>
              <a:t>interest </a:t>
            </a:r>
            <a:r>
              <a:rPr lang="en-US" altLang="en-US" dirty="0" smtClean="0"/>
              <a:t>rates until equilibrium</a:t>
            </a:r>
            <a:endParaRPr lang="en-US" altLang="en-US" dirty="0"/>
          </a:p>
          <a:p>
            <a:endParaRPr lang="en-US" altLang="en-US" dirty="0"/>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IV The theory of liquidity preference and monetary </a:t>
            </a:r>
            <a:r>
              <a:rPr lang="en-US" dirty="0" smtClean="0"/>
              <a:t>policy</a:t>
            </a:r>
            <a:endParaRPr lang="en-US" dirty="0"/>
          </a:p>
        </p:txBody>
      </p:sp>
    </p:spTree>
    <p:extLst>
      <p:ext uri="{BB962C8B-B14F-4D97-AF65-F5344CB8AC3E}">
        <p14:creationId xmlns:p14="http://schemas.microsoft.com/office/powerpoint/2010/main" val="24059824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914400" y="1447800"/>
            <a:ext cx="7772400" cy="5257800"/>
          </a:xfrm>
        </p:spPr>
        <p:txBody>
          <a:bodyPr>
            <a:normAutofit/>
          </a:bodyPr>
          <a:lstStyle/>
          <a:p>
            <a:pPr marL="0" indent="0">
              <a:buNone/>
            </a:pPr>
            <a:r>
              <a:rPr lang="en-US" b="1" u="sng" dirty="0"/>
              <a:t>The theory of liquidity preference (money market)</a:t>
            </a:r>
            <a:endParaRPr lang="en-US" altLang="en-US" dirty="0"/>
          </a:p>
          <a:p>
            <a:pPr marL="0" indent="0">
              <a:buNone/>
            </a:pPr>
            <a:r>
              <a:rPr lang="en-US" dirty="0" smtClean="0"/>
              <a:t>Change in money supply derived from</a:t>
            </a:r>
          </a:p>
          <a:p>
            <a:pPr marL="0" indent="0">
              <a:buNone/>
            </a:pPr>
            <a:r>
              <a:rPr lang="en-US" dirty="0" smtClean="0"/>
              <a:t>+ monetary policy of central bank: increase or decrease money supply</a:t>
            </a:r>
          </a:p>
          <a:p>
            <a:pPr marL="0" indent="0">
              <a:buNone/>
            </a:pPr>
            <a:r>
              <a:rPr lang="en-US" dirty="0" smtClean="0"/>
              <a:t>+ change in price level (with real money supply)</a:t>
            </a:r>
          </a:p>
          <a:p>
            <a:pPr marL="0" indent="0">
              <a:buNone/>
            </a:pPr>
            <a:r>
              <a:rPr lang="en-US" dirty="0" smtClean="0"/>
              <a:t>Change in money demand derived from</a:t>
            </a:r>
          </a:p>
          <a:p>
            <a:pPr marL="0" indent="0">
              <a:buNone/>
            </a:pPr>
            <a:r>
              <a:rPr lang="en-US" dirty="0" smtClean="0"/>
              <a:t>+ change in national income</a:t>
            </a:r>
          </a:p>
          <a:p>
            <a:pPr marL="0" indent="0">
              <a:buNone/>
            </a:pPr>
            <a:r>
              <a:rPr lang="en-US" dirty="0" smtClean="0"/>
              <a:t>+ change in price level (with nominal money demand)</a:t>
            </a:r>
          </a:p>
          <a:p>
            <a:pPr marL="0" indent="0">
              <a:buNone/>
            </a:pPr>
            <a:r>
              <a:rPr lang="en-US" dirty="0" smtClean="0"/>
              <a:t>+ financial market stability</a:t>
            </a:r>
          </a:p>
          <a:p>
            <a:pPr marL="0" indent="0">
              <a:buNone/>
            </a:pPr>
            <a:r>
              <a:rPr lang="en-US" dirty="0" smtClean="0"/>
              <a:t>+ payment technology</a:t>
            </a:r>
          </a:p>
          <a:p>
            <a:pPr marL="0" indent="0">
              <a:buNone/>
            </a:pPr>
            <a:r>
              <a:rPr lang="en-US" dirty="0" smtClean="0"/>
              <a:t>…</a:t>
            </a:r>
          </a:p>
        </p:txBody>
      </p:sp>
      <p:sp>
        <p:nvSpPr>
          <p:cNvPr id="4" name="Title 1"/>
          <p:cNvSpPr>
            <a:spLocks noGrp="1"/>
          </p:cNvSpPr>
          <p:nvPr>
            <p:ph type="title"/>
          </p:nvPr>
        </p:nvSpPr>
        <p:spPr/>
        <p:txBody>
          <a:bodyPr>
            <a:normAutofit fontScale="90000"/>
          </a:bodyPr>
          <a:lstStyle/>
          <a:p>
            <a:r>
              <a:rPr lang="en-US" dirty="0"/>
              <a:t>IV The theory of liquidity preference and monetary </a:t>
            </a:r>
            <a:r>
              <a:rPr lang="en-US" dirty="0" smtClean="0"/>
              <a:t>policy</a:t>
            </a:r>
            <a:endParaRPr lang="en-US" dirty="0"/>
          </a:p>
        </p:txBody>
      </p:sp>
    </p:spTree>
    <p:extLst>
      <p:ext uri="{BB962C8B-B14F-4D97-AF65-F5344CB8AC3E}">
        <p14:creationId xmlns:p14="http://schemas.microsoft.com/office/powerpoint/2010/main" val="33057100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p:cNvGrpSpPr>
          <p:nvPr/>
        </p:nvGrpSpPr>
        <p:grpSpPr bwMode="auto">
          <a:xfrm>
            <a:off x="-66675" y="1411288"/>
            <a:ext cx="4662488" cy="3173412"/>
            <a:chOff x="1061243" y="1482435"/>
            <a:chExt cx="4662764" cy="3173485"/>
          </a:xfrm>
        </p:grpSpPr>
        <p:sp>
          <p:nvSpPr>
            <p:cNvPr id="6" name="Rectangle 5"/>
            <p:cNvSpPr/>
            <p:nvPr/>
          </p:nvSpPr>
          <p:spPr>
            <a:xfrm>
              <a:off x="1829638" y="1638014"/>
              <a:ext cx="3894369" cy="30052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dirty="0"/>
            </a:p>
          </p:txBody>
        </p:sp>
        <p:grpSp>
          <p:nvGrpSpPr>
            <p:cNvPr id="42056" name="Group 16"/>
            <p:cNvGrpSpPr>
              <a:grpSpLocks/>
            </p:cNvGrpSpPr>
            <p:nvPr/>
          </p:nvGrpSpPr>
          <p:grpSpPr bwMode="auto">
            <a:xfrm>
              <a:off x="1061243" y="1482435"/>
              <a:ext cx="781064" cy="3173485"/>
              <a:chOff x="1061243" y="1482435"/>
              <a:chExt cx="781064" cy="3173485"/>
            </a:xfrm>
          </p:grpSpPr>
          <p:cxnSp>
            <p:nvCxnSpPr>
              <p:cNvPr id="8" name="Straight Connector 7"/>
              <p:cNvCxnSpPr/>
              <p:nvPr/>
            </p:nvCxnSpPr>
            <p:spPr>
              <a:xfrm rot="5400000">
                <a:off x="290521" y="3129504"/>
                <a:ext cx="305283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2058" name="TextBox 8"/>
              <p:cNvSpPr txBox="1">
                <a:spLocks noChangeArrowheads="1"/>
              </p:cNvSpPr>
              <p:nvPr/>
            </p:nvSpPr>
            <p:spPr bwMode="auto">
              <a:xfrm>
                <a:off x="1061243" y="1482435"/>
                <a:ext cx="781064" cy="523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a:t>Interest</a:t>
                </a:r>
              </a:p>
              <a:p>
                <a:pPr algn="r" eaLnBrk="1" hangingPunct="1"/>
                <a:r>
                  <a:rPr lang="en-US" altLang="en-US" sz="1400"/>
                  <a:t>rate</a:t>
                </a:r>
              </a:p>
            </p:txBody>
          </p:sp>
        </p:grpSp>
      </p:grpSp>
      <p:sp>
        <p:nvSpPr>
          <p:cNvPr id="10" name="TextBox 9"/>
          <p:cNvSpPr txBox="1">
            <a:spLocks noChangeArrowheads="1"/>
          </p:cNvSpPr>
          <p:nvPr/>
        </p:nvSpPr>
        <p:spPr bwMode="auto">
          <a:xfrm>
            <a:off x="183717" y="5128417"/>
            <a:ext cx="9120187"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dirty="0"/>
              <a:t>Panel (a) shows the money market. When the government increases its purchases of goods and services, the resulting increase in income raises the demand for money from MD</a:t>
            </a:r>
            <a:r>
              <a:rPr lang="en-US" altLang="en-US" sz="1400" baseline="-25000" dirty="0"/>
              <a:t>1</a:t>
            </a:r>
            <a:r>
              <a:rPr lang="en-US" altLang="en-US" sz="1400" dirty="0"/>
              <a:t> to MD</a:t>
            </a:r>
            <a:r>
              <a:rPr lang="en-US" altLang="en-US" sz="1400" baseline="-25000" dirty="0"/>
              <a:t>2</a:t>
            </a:r>
            <a:r>
              <a:rPr lang="en-US" altLang="en-US" sz="1400" dirty="0"/>
              <a:t>, and this causes the equilibrium interest rate to rise from r</a:t>
            </a:r>
            <a:r>
              <a:rPr lang="en-US" altLang="en-US" sz="1400" baseline="-25000" dirty="0"/>
              <a:t>1</a:t>
            </a:r>
            <a:r>
              <a:rPr lang="en-US" altLang="en-US" sz="1400" dirty="0"/>
              <a:t> to r</a:t>
            </a:r>
            <a:r>
              <a:rPr lang="en-US" altLang="en-US" sz="1400" baseline="-25000" dirty="0"/>
              <a:t>2</a:t>
            </a:r>
            <a:r>
              <a:rPr lang="en-US" altLang="en-US" sz="1400" dirty="0"/>
              <a:t>. Panel (b) shows the effects on aggregate demand. The initial impact of the increase in government purchases shifts the aggregate-demand curve from AD</a:t>
            </a:r>
            <a:r>
              <a:rPr lang="en-US" altLang="en-US" sz="1400" baseline="-25000" dirty="0"/>
              <a:t>1</a:t>
            </a:r>
            <a:r>
              <a:rPr lang="en-US" altLang="en-US" sz="1400" dirty="0"/>
              <a:t> to AD</a:t>
            </a:r>
            <a:r>
              <a:rPr lang="en-US" altLang="en-US" sz="1400" baseline="-25000" dirty="0"/>
              <a:t>2</a:t>
            </a:r>
            <a:r>
              <a:rPr lang="en-US" altLang="en-US" sz="1400" dirty="0"/>
              <a:t>. Yet because the interest rate is the cost of borrowing, the increase in the interest rate tends to reduce the quantity of goods and services demanded, particularly for investment goods. This crowding out of investment partially offsets the impact of the fiscal expansion on aggregate demand. In the end, the aggregate-demand curve shifts only to AD</a:t>
            </a:r>
            <a:r>
              <a:rPr lang="en-US" altLang="en-US" sz="1400" baseline="-25000" dirty="0"/>
              <a:t>3</a:t>
            </a:r>
            <a:r>
              <a:rPr lang="en-US" altLang="en-US" sz="1400" dirty="0"/>
              <a:t>.</a:t>
            </a:r>
          </a:p>
        </p:txBody>
      </p:sp>
      <p:grpSp>
        <p:nvGrpSpPr>
          <p:cNvPr id="11" name="Group 10"/>
          <p:cNvGrpSpPr>
            <a:grpSpLocks/>
          </p:cNvGrpSpPr>
          <p:nvPr/>
        </p:nvGrpSpPr>
        <p:grpSpPr bwMode="auto">
          <a:xfrm>
            <a:off x="544513" y="4583113"/>
            <a:ext cx="4027487" cy="546100"/>
            <a:chOff x="1672441" y="4655126"/>
            <a:chExt cx="4026966" cy="545104"/>
          </a:xfrm>
        </p:grpSpPr>
        <p:cxnSp>
          <p:nvCxnSpPr>
            <p:cNvPr id="12" name="Straight Connector 11"/>
            <p:cNvCxnSpPr/>
            <p:nvPr/>
          </p:nvCxnSpPr>
          <p:spPr>
            <a:xfrm>
              <a:off x="1816884" y="4655126"/>
              <a:ext cx="388252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2053" name="TextBox 12"/>
            <p:cNvSpPr txBox="1">
              <a:spLocks noChangeArrowheads="1"/>
            </p:cNvSpPr>
            <p:nvPr/>
          </p:nvSpPr>
          <p:spPr bwMode="auto">
            <a:xfrm>
              <a:off x="4738294" y="4676903"/>
              <a:ext cx="920296" cy="523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Quantity</a:t>
              </a:r>
            </a:p>
            <a:p>
              <a:pPr algn="ctr" eaLnBrk="1" hangingPunct="1"/>
              <a:r>
                <a:rPr lang="en-US" altLang="en-US" sz="1400"/>
                <a:t>of money</a:t>
              </a:r>
            </a:p>
          </p:txBody>
        </p:sp>
        <p:sp>
          <p:nvSpPr>
            <p:cNvPr id="42054" name="TextBox 13"/>
            <p:cNvSpPr txBox="1">
              <a:spLocks noChangeArrowheads="1"/>
            </p:cNvSpPr>
            <p:nvPr/>
          </p:nvSpPr>
          <p:spPr bwMode="auto">
            <a:xfrm>
              <a:off x="1672441" y="4665024"/>
              <a:ext cx="284006" cy="307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0</a:t>
              </a:r>
            </a:p>
          </p:txBody>
        </p:sp>
      </p:grpSp>
      <p:sp>
        <p:nvSpPr>
          <p:cNvPr id="15" name="TextBox 14"/>
          <p:cNvSpPr txBox="1">
            <a:spLocks noChangeArrowheads="1"/>
          </p:cNvSpPr>
          <p:nvPr/>
        </p:nvSpPr>
        <p:spPr bwMode="auto">
          <a:xfrm>
            <a:off x="1022350" y="1138238"/>
            <a:ext cx="25765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(a) The Money Market</a:t>
            </a:r>
          </a:p>
        </p:txBody>
      </p:sp>
      <p:grpSp>
        <p:nvGrpSpPr>
          <p:cNvPr id="16" name="Group 39"/>
          <p:cNvGrpSpPr>
            <a:grpSpLocks/>
          </p:cNvGrpSpPr>
          <p:nvPr/>
        </p:nvGrpSpPr>
        <p:grpSpPr bwMode="auto">
          <a:xfrm>
            <a:off x="4584700" y="1420813"/>
            <a:ext cx="4319588" cy="3173412"/>
            <a:chOff x="1248809" y="1482435"/>
            <a:chExt cx="4318633" cy="3173485"/>
          </a:xfrm>
        </p:grpSpPr>
        <p:sp>
          <p:nvSpPr>
            <p:cNvPr id="17" name="Rectangle 16"/>
            <p:cNvSpPr/>
            <p:nvPr/>
          </p:nvSpPr>
          <p:spPr>
            <a:xfrm>
              <a:off x="1829706" y="1638014"/>
              <a:ext cx="3737736" cy="30052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dirty="0"/>
            </a:p>
          </p:txBody>
        </p:sp>
        <p:grpSp>
          <p:nvGrpSpPr>
            <p:cNvPr id="42049" name="Group 16"/>
            <p:cNvGrpSpPr>
              <a:grpSpLocks/>
            </p:cNvGrpSpPr>
            <p:nvPr/>
          </p:nvGrpSpPr>
          <p:grpSpPr bwMode="auto">
            <a:xfrm>
              <a:off x="1248809" y="1482435"/>
              <a:ext cx="593492" cy="3173485"/>
              <a:chOff x="1248809" y="1482435"/>
              <a:chExt cx="593492" cy="3173485"/>
            </a:xfrm>
          </p:grpSpPr>
          <p:cxnSp>
            <p:nvCxnSpPr>
              <p:cNvPr id="19" name="Straight Connector 18"/>
              <p:cNvCxnSpPr/>
              <p:nvPr/>
            </p:nvCxnSpPr>
            <p:spPr>
              <a:xfrm rot="5400000">
                <a:off x="290592" y="3129504"/>
                <a:ext cx="305283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2051" name="TextBox 43"/>
              <p:cNvSpPr txBox="1">
                <a:spLocks noChangeArrowheads="1"/>
              </p:cNvSpPr>
              <p:nvPr/>
            </p:nvSpPr>
            <p:spPr bwMode="auto">
              <a:xfrm>
                <a:off x="1248809" y="1482435"/>
                <a:ext cx="593492" cy="523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a:t>Price</a:t>
                </a:r>
              </a:p>
              <a:p>
                <a:pPr algn="r" eaLnBrk="1" hangingPunct="1"/>
                <a:r>
                  <a:rPr lang="en-US" altLang="en-US" sz="1400"/>
                  <a:t>level</a:t>
                </a:r>
              </a:p>
            </p:txBody>
          </p:sp>
        </p:grpSp>
      </p:grpSp>
      <p:grpSp>
        <p:nvGrpSpPr>
          <p:cNvPr id="21" name="Group 44"/>
          <p:cNvGrpSpPr>
            <a:grpSpLocks/>
          </p:cNvGrpSpPr>
          <p:nvPr/>
        </p:nvGrpSpPr>
        <p:grpSpPr bwMode="auto">
          <a:xfrm>
            <a:off x="5008563" y="4592638"/>
            <a:ext cx="4060825" cy="546100"/>
            <a:chOff x="1672441" y="4655129"/>
            <a:chExt cx="4060353" cy="545101"/>
          </a:xfrm>
        </p:grpSpPr>
        <p:cxnSp>
          <p:nvCxnSpPr>
            <p:cNvPr id="22" name="Straight Connector 21"/>
            <p:cNvCxnSpPr/>
            <p:nvPr/>
          </p:nvCxnSpPr>
          <p:spPr>
            <a:xfrm>
              <a:off x="1816886" y="4655129"/>
              <a:ext cx="3915908" cy="142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2046" name="TextBox 46"/>
            <p:cNvSpPr txBox="1">
              <a:spLocks noChangeArrowheads="1"/>
            </p:cNvSpPr>
            <p:nvPr/>
          </p:nvSpPr>
          <p:spPr bwMode="auto">
            <a:xfrm>
              <a:off x="4762028" y="4676903"/>
              <a:ext cx="880212" cy="523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Quantity</a:t>
              </a:r>
            </a:p>
            <a:p>
              <a:pPr algn="ctr" eaLnBrk="1" hangingPunct="1"/>
              <a:r>
                <a:rPr lang="en-US" altLang="en-US" sz="1400"/>
                <a:t>of output</a:t>
              </a:r>
            </a:p>
          </p:txBody>
        </p:sp>
        <p:sp>
          <p:nvSpPr>
            <p:cNvPr id="42047" name="TextBox 47"/>
            <p:cNvSpPr txBox="1">
              <a:spLocks noChangeArrowheads="1"/>
            </p:cNvSpPr>
            <p:nvPr/>
          </p:nvSpPr>
          <p:spPr bwMode="auto">
            <a:xfrm>
              <a:off x="1672441" y="4665024"/>
              <a:ext cx="284001" cy="307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0</a:t>
              </a:r>
            </a:p>
          </p:txBody>
        </p:sp>
      </p:grpSp>
      <p:sp>
        <p:nvSpPr>
          <p:cNvPr id="25" name="TextBox 24"/>
          <p:cNvSpPr txBox="1">
            <a:spLocks noChangeArrowheads="1"/>
          </p:cNvSpPr>
          <p:nvPr/>
        </p:nvSpPr>
        <p:spPr bwMode="auto">
          <a:xfrm>
            <a:off x="5272088" y="1147763"/>
            <a:ext cx="34448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(b) The Aggregate-Demand Curve</a:t>
            </a:r>
          </a:p>
        </p:txBody>
      </p:sp>
      <p:grpSp>
        <p:nvGrpSpPr>
          <p:cNvPr id="26" name="Group 86"/>
          <p:cNvGrpSpPr>
            <a:grpSpLocks/>
          </p:cNvGrpSpPr>
          <p:nvPr/>
        </p:nvGrpSpPr>
        <p:grpSpPr bwMode="auto">
          <a:xfrm>
            <a:off x="5219700" y="2779713"/>
            <a:ext cx="2540000" cy="1722437"/>
            <a:chOff x="953776" y="2319678"/>
            <a:chExt cx="2540140" cy="1724044"/>
          </a:xfrm>
        </p:grpSpPr>
        <p:cxnSp>
          <p:nvCxnSpPr>
            <p:cNvPr id="27" name="Straight Connector 26"/>
            <p:cNvCxnSpPr/>
            <p:nvPr/>
          </p:nvCxnSpPr>
          <p:spPr>
            <a:xfrm rot="10800000">
              <a:off x="953776" y="2319678"/>
              <a:ext cx="1911455" cy="1342689"/>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42044" name="TextBox 88"/>
            <p:cNvSpPr txBox="1">
              <a:spLocks noChangeArrowheads="1"/>
            </p:cNvSpPr>
            <p:nvPr/>
          </p:nvSpPr>
          <p:spPr bwMode="auto">
            <a:xfrm>
              <a:off x="1331489" y="3735822"/>
              <a:ext cx="2162427" cy="3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Aggregate demand, AD</a:t>
              </a:r>
              <a:r>
                <a:rPr lang="en-US" altLang="en-US" sz="1400" baseline="-25000"/>
                <a:t>1</a:t>
              </a:r>
            </a:p>
          </p:txBody>
        </p:sp>
      </p:grpSp>
      <p:grpSp>
        <p:nvGrpSpPr>
          <p:cNvPr id="29" name="Group 20"/>
          <p:cNvGrpSpPr>
            <a:grpSpLocks/>
          </p:cNvGrpSpPr>
          <p:nvPr/>
        </p:nvGrpSpPr>
        <p:grpSpPr bwMode="auto">
          <a:xfrm>
            <a:off x="808038" y="2528888"/>
            <a:ext cx="3565525" cy="1984375"/>
            <a:chOff x="776775" y="1951369"/>
            <a:chExt cx="3563818" cy="1983752"/>
          </a:xfrm>
        </p:grpSpPr>
        <p:cxnSp>
          <p:nvCxnSpPr>
            <p:cNvPr id="33" name="Straight Connector 32"/>
            <p:cNvCxnSpPr/>
            <p:nvPr/>
          </p:nvCxnSpPr>
          <p:spPr>
            <a:xfrm rot="10800000">
              <a:off x="776775" y="1951369"/>
              <a:ext cx="1910435" cy="1650482"/>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42042" name="TextBox 22"/>
            <p:cNvSpPr txBox="1">
              <a:spLocks noChangeArrowheads="1"/>
            </p:cNvSpPr>
            <p:nvPr/>
          </p:nvSpPr>
          <p:spPr bwMode="auto">
            <a:xfrm>
              <a:off x="2478534" y="3627406"/>
              <a:ext cx="1862059" cy="307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Money demand, MD</a:t>
              </a:r>
              <a:r>
                <a:rPr lang="en-US" altLang="en-US" sz="1400" baseline="-25000"/>
                <a:t>1</a:t>
              </a:r>
            </a:p>
          </p:txBody>
        </p:sp>
      </p:grpSp>
      <p:grpSp>
        <p:nvGrpSpPr>
          <p:cNvPr id="30" name="Group 34"/>
          <p:cNvGrpSpPr>
            <a:grpSpLocks/>
          </p:cNvGrpSpPr>
          <p:nvPr/>
        </p:nvGrpSpPr>
        <p:grpSpPr bwMode="auto">
          <a:xfrm>
            <a:off x="1216025" y="1558925"/>
            <a:ext cx="1279525" cy="3538538"/>
            <a:chOff x="1322634" y="1939613"/>
            <a:chExt cx="1279517" cy="3537573"/>
          </a:xfrm>
        </p:grpSpPr>
        <p:grpSp>
          <p:nvGrpSpPr>
            <p:cNvPr id="42037" name="Group 20"/>
            <p:cNvGrpSpPr>
              <a:grpSpLocks/>
            </p:cNvGrpSpPr>
            <p:nvPr/>
          </p:nvGrpSpPr>
          <p:grpSpPr bwMode="auto">
            <a:xfrm>
              <a:off x="1360396" y="1939614"/>
              <a:ext cx="721758" cy="3013194"/>
              <a:chOff x="1374698" y="1134093"/>
              <a:chExt cx="721303" cy="3012581"/>
            </a:xfrm>
          </p:grpSpPr>
          <p:cxnSp>
            <p:nvCxnSpPr>
              <p:cNvPr id="38" name="Straight Connector 37"/>
              <p:cNvCxnSpPr/>
              <p:nvPr/>
            </p:nvCxnSpPr>
            <p:spPr>
              <a:xfrm rot="5400000" flipH="1" flipV="1">
                <a:off x="767205" y="2869990"/>
                <a:ext cx="2553072" cy="1586"/>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42040" name="TextBox 22"/>
              <p:cNvSpPr txBox="1">
                <a:spLocks noChangeArrowheads="1"/>
              </p:cNvSpPr>
              <p:nvPr/>
            </p:nvSpPr>
            <p:spPr bwMode="auto">
              <a:xfrm>
                <a:off x="1374698" y="1134093"/>
                <a:ext cx="721303" cy="523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Money</a:t>
                </a:r>
              </a:p>
              <a:p>
                <a:pPr eaLnBrk="1" hangingPunct="1"/>
                <a:r>
                  <a:rPr lang="en-US" altLang="en-US" sz="1400"/>
                  <a:t>supply</a:t>
                </a:r>
              </a:p>
            </p:txBody>
          </p:sp>
        </p:grpSp>
        <p:sp>
          <p:nvSpPr>
            <p:cNvPr id="42038" name="TextBox 22"/>
            <p:cNvSpPr txBox="1">
              <a:spLocks noChangeArrowheads="1"/>
            </p:cNvSpPr>
            <p:nvPr/>
          </p:nvSpPr>
          <p:spPr bwMode="auto">
            <a:xfrm>
              <a:off x="1322634" y="4953966"/>
              <a:ext cx="12795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Quantity fixed</a:t>
              </a:r>
            </a:p>
            <a:p>
              <a:pPr algn="ctr" eaLnBrk="1" hangingPunct="1"/>
              <a:r>
                <a:rPr lang="en-US" altLang="en-US" sz="1400"/>
                <a:t>by the Fed</a:t>
              </a:r>
            </a:p>
          </p:txBody>
        </p:sp>
      </p:grpSp>
      <p:grpSp>
        <p:nvGrpSpPr>
          <p:cNvPr id="32" name="Group 20"/>
          <p:cNvGrpSpPr>
            <a:grpSpLocks/>
          </p:cNvGrpSpPr>
          <p:nvPr/>
        </p:nvGrpSpPr>
        <p:grpSpPr bwMode="auto">
          <a:xfrm>
            <a:off x="876300" y="1790700"/>
            <a:ext cx="2482850" cy="1960563"/>
            <a:chOff x="800512" y="1951370"/>
            <a:chExt cx="2481659" cy="1960004"/>
          </a:xfrm>
        </p:grpSpPr>
        <p:cxnSp>
          <p:nvCxnSpPr>
            <p:cNvPr id="41" name="Straight Connector 40"/>
            <p:cNvCxnSpPr/>
            <p:nvPr/>
          </p:nvCxnSpPr>
          <p:spPr>
            <a:xfrm rot="10800000">
              <a:off x="800512" y="1951370"/>
              <a:ext cx="1915194" cy="1707663"/>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42036" name="TextBox 22"/>
            <p:cNvSpPr txBox="1">
              <a:spLocks noChangeArrowheads="1"/>
            </p:cNvSpPr>
            <p:nvPr/>
          </p:nvSpPr>
          <p:spPr bwMode="auto">
            <a:xfrm>
              <a:off x="2751527" y="3603660"/>
              <a:ext cx="530644" cy="307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MD</a:t>
              </a:r>
              <a:r>
                <a:rPr lang="en-US" altLang="en-US" sz="1400" baseline="-25000"/>
                <a:t>2</a:t>
              </a:r>
            </a:p>
          </p:txBody>
        </p:sp>
      </p:grpSp>
      <p:grpSp>
        <p:nvGrpSpPr>
          <p:cNvPr id="35" name="Group 42"/>
          <p:cNvGrpSpPr>
            <a:grpSpLocks/>
          </p:cNvGrpSpPr>
          <p:nvPr/>
        </p:nvGrpSpPr>
        <p:grpSpPr bwMode="auto">
          <a:xfrm>
            <a:off x="379413" y="2519363"/>
            <a:ext cx="1616075" cy="307975"/>
            <a:chOff x="486875" y="2900051"/>
            <a:chExt cx="1614833" cy="307777"/>
          </a:xfrm>
        </p:grpSpPr>
        <p:grpSp>
          <p:nvGrpSpPr>
            <p:cNvPr id="42031" name="Group 36"/>
            <p:cNvGrpSpPr>
              <a:grpSpLocks/>
            </p:cNvGrpSpPr>
            <p:nvPr/>
          </p:nvGrpSpPr>
          <p:grpSpPr bwMode="auto">
            <a:xfrm>
              <a:off x="486875" y="2898884"/>
              <a:ext cx="1543806" cy="307656"/>
              <a:chOff x="1520010" y="2972792"/>
              <a:chExt cx="1543791" cy="308156"/>
            </a:xfrm>
          </p:grpSpPr>
          <p:cxnSp>
            <p:nvCxnSpPr>
              <p:cNvPr id="46" name="Straight Connector 45"/>
              <p:cNvCxnSpPr/>
              <p:nvPr/>
            </p:nvCxnSpPr>
            <p:spPr>
              <a:xfrm flipV="1">
                <a:off x="1830918" y="3172593"/>
                <a:ext cx="1232527" cy="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42034" name="TextBox 38"/>
              <p:cNvSpPr txBox="1">
                <a:spLocks noChangeArrowheads="1"/>
              </p:cNvSpPr>
              <p:nvPr/>
            </p:nvSpPr>
            <p:spPr bwMode="auto">
              <a:xfrm>
                <a:off x="1520010" y="2972792"/>
                <a:ext cx="311301" cy="308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r</a:t>
                </a:r>
                <a:r>
                  <a:rPr lang="en-US" altLang="en-US" sz="1400" baseline="-25000"/>
                  <a:t>2</a:t>
                </a:r>
              </a:p>
            </p:txBody>
          </p:sp>
        </p:grpSp>
        <p:sp>
          <p:nvSpPr>
            <p:cNvPr id="42032" name="Freeform 183"/>
            <p:cNvSpPr>
              <a:spLocks/>
            </p:cNvSpPr>
            <p:nvPr/>
          </p:nvSpPr>
          <p:spPr bwMode="auto">
            <a:xfrm>
              <a:off x="1955501" y="3031140"/>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grpSp>
        <p:nvGrpSpPr>
          <p:cNvPr id="40" name="Group 47"/>
          <p:cNvGrpSpPr>
            <a:grpSpLocks/>
          </p:cNvGrpSpPr>
          <p:nvPr/>
        </p:nvGrpSpPr>
        <p:grpSpPr bwMode="auto">
          <a:xfrm>
            <a:off x="377825" y="3313113"/>
            <a:ext cx="1614488" cy="307975"/>
            <a:chOff x="486875" y="2898884"/>
            <a:chExt cx="1614833" cy="307777"/>
          </a:xfrm>
        </p:grpSpPr>
        <p:grpSp>
          <p:nvGrpSpPr>
            <p:cNvPr id="42027" name="Group 36"/>
            <p:cNvGrpSpPr>
              <a:grpSpLocks/>
            </p:cNvGrpSpPr>
            <p:nvPr/>
          </p:nvGrpSpPr>
          <p:grpSpPr bwMode="auto">
            <a:xfrm>
              <a:off x="486875" y="2898884"/>
              <a:ext cx="1543806" cy="307777"/>
              <a:chOff x="1520010" y="2972790"/>
              <a:chExt cx="1543791" cy="308277"/>
            </a:xfrm>
          </p:grpSpPr>
          <p:cxnSp>
            <p:nvCxnSpPr>
              <p:cNvPr id="51" name="Straight Connector 50"/>
              <p:cNvCxnSpPr/>
              <p:nvPr/>
            </p:nvCxnSpPr>
            <p:spPr>
              <a:xfrm flipV="1">
                <a:off x="1829636" y="3173011"/>
                <a:ext cx="1233739" cy="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42030" name="TextBox 38"/>
              <p:cNvSpPr txBox="1">
                <a:spLocks noChangeArrowheads="1"/>
              </p:cNvSpPr>
              <p:nvPr/>
            </p:nvSpPr>
            <p:spPr bwMode="auto">
              <a:xfrm>
                <a:off x="1520010" y="2972790"/>
                <a:ext cx="311301" cy="308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t>r</a:t>
                </a:r>
                <a:r>
                  <a:rPr lang="en-US" altLang="en-US" sz="1400" baseline="-25000"/>
                  <a:t>1</a:t>
                </a:r>
              </a:p>
            </p:txBody>
          </p:sp>
        </p:grpSp>
        <p:sp>
          <p:nvSpPr>
            <p:cNvPr id="42028" name="Freeform 183"/>
            <p:cNvSpPr>
              <a:spLocks/>
            </p:cNvSpPr>
            <p:nvPr/>
          </p:nvSpPr>
          <p:spPr bwMode="auto">
            <a:xfrm>
              <a:off x="1955501" y="3031140"/>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cxnSp>
        <p:nvCxnSpPr>
          <p:cNvPr id="66" name="Straight Arrow Connector 65"/>
          <p:cNvCxnSpPr/>
          <p:nvPr/>
        </p:nvCxnSpPr>
        <p:spPr>
          <a:xfrm rot="5400000" flipH="1" flipV="1">
            <a:off x="446088" y="3117850"/>
            <a:ext cx="747712" cy="1588"/>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rot="10800000" flipV="1">
            <a:off x="903288" y="2268538"/>
            <a:ext cx="427037" cy="296862"/>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4" name="Group 69"/>
          <p:cNvGrpSpPr>
            <a:grpSpLocks/>
          </p:cNvGrpSpPr>
          <p:nvPr/>
        </p:nvGrpSpPr>
        <p:grpSpPr bwMode="auto">
          <a:xfrm>
            <a:off x="5213350" y="1577975"/>
            <a:ext cx="3884613" cy="955675"/>
            <a:chOff x="5395105" y="1957425"/>
            <a:chExt cx="3884397" cy="955711"/>
          </a:xfrm>
        </p:grpSpPr>
        <p:sp>
          <p:nvSpPr>
            <p:cNvPr id="42025" name="TextBox 22"/>
            <p:cNvSpPr txBox="1">
              <a:spLocks noChangeArrowheads="1"/>
            </p:cNvSpPr>
            <p:nvPr/>
          </p:nvSpPr>
          <p:spPr bwMode="auto">
            <a:xfrm>
              <a:off x="5395105" y="1957425"/>
              <a:ext cx="3884397" cy="523220"/>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1. When an increase in government purchases</a:t>
              </a:r>
            </a:p>
            <a:p>
              <a:pPr eaLnBrk="1" hangingPunct="1"/>
              <a:r>
                <a:rPr lang="en-US" altLang="en-US" sz="1400">
                  <a:solidFill>
                    <a:srgbClr val="800080"/>
                  </a:solidFill>
                </a:rPr>
                <a:t> increases aggregate demand . . .</a:t>
              </a:r>
              <a:endParaRPr lang="en-US" altLang="en-US" sz="1400" baseline="-25000">
                <a:solidFill>
                  <a:srgbClr val="800080"/>
                </a:solidFill>
              </a:endParaRPr>
            </a:p>
          </p:txBody>
        </p:sp>
        <p:cxnSp>
          <p:nvCxnSpPr>
            <p:cNvPr id="72" name="Straight Connector 71"/>
            <p:cNvCxnSpPr/>
            <p:nvPr/>
          </p:nvCxnSpPr>
          <p:spPr>
            <a:xfrm rot="16200000" flipV="1">
              <a:off x="6235620" y="2604363"/>
              <a:ext cx="444517" cy="173027"/>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48" name="Group 72"/>
          <p:cNvGrpSpPr>
            <a:grpSpLocks/>
          </p:cNvGrpSpPr>
          <p:nvPr/>
        </p:nvGrpSpPr>
        <p:grpSpPr bwMode="auto">
          <a:xfrm>
            <a:off x="1163638" y="1492250"/>
            <a:ext cx="3008312" cy="942975"/>
            <a:chOff x="5084618" y="2004930"/>
            <a:chExt cx="3007681" cy="942131"/>
          </a:xfrm>
        </p:grpSpPr>
        <p:sp>
          <p:nvSpPr>
            <p:cNvPr id="42023" name="TextBox 22"/>
            <p:cNvSpPr txBox="1">
              <a:spLocks noChangeArrowheads="1"/>
            </p:cNvSpPr>
            <p:nvPr/>
          </p:nvSpPr>
          <p:spPr bwMode="auto">
            <a:xfrm>
              <a:off x="6246922" y="2004930"/>
              <a:ext cx="1845377" cy="73866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2. . . . the increase in</a:t>
              </a:r>
            </a:p>
            <a:p>
              <a:pPr eaLnBrk="1" hangingPunct="1"/>
              <a:r>
                <a:rPr lang="en-US" altLang="en-US" sz="1400">
                  <a:solidFill>
                    <a:srgbClr val="800080"/>
                  </a:solidFill>
                </a:rPr>
                <a:t>spending increases</a:t>
              </a:r>
            </a:p>
            <a:p>
              <a:pPr eaLnBrk="1" hangingPunct="1"/>
              <a:r>
                <a:rPr lang="en-US" altLang="en-US" sz="1400">
                  <a:solidFill>
                    <a:srgbClr val="800080"/>
                  </a:solidFill>
                </a:rPr>
                <a:t>money demand . . .</a:t>
              </a:r>
              <a:endParaRPr lang="en-US" altLang="en-US" sz="1400" baseline="-25000">
                <a:solidFill>
                  <a:srgbClr val="800080"/>
                </a:solidFill>
              </a:endParaRPr>
            </a:p>
          </p:txBody>
        </p:sp>
        <p:cxnSp>
          <p:nvCxnSpPr>
            <p:cNvPr id="75" name="Straight Connector 74"/>
            <p:cNvCxnSpPr/>
            <p:nvPr/>
          </p:nvCxnSpPr>
          <p:spPr>
            <a:xfrm flipV="1">
              <a:off x="5084618" y="2531508"/>
              <a:ext cx="1163393" cy="415553"/>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49" name="Group 75"/>
          <p:cNvGrpSpPr>
            <a:grpSpLocks/>
          </p:cNvGrpSpPr>
          <p:nvPr/>
        </p:nvGrpSpPr>
        <p:grpSpPr bwMode="auto">
          <a:xfrm>
            <a:off x="828675" y="2452688"/>
            <a:ext cx="3752850" cy="763587"/>
            <a:chOff x="4942114" y="2123683"/>
            <a:chExt cx="3752784" cy="764002"/>
          </a:xfrm>
        </p:grpSpPr>
        <p:sp>
          <p:nvSpPr>
            <p:cNvPr id="42021" name="TextBox 22"/>
            <p:cNvSpPr txBox="1">
              <a:spLocks noChangeArrowheads="1"/>
            </p:cNvSpPr>
            <p:nvPr/>
          </p:nvSpPr>
          <p:spPr bwMode="auto">
            <a:xfrm>
              <a:off x="6710059" y="2123683"/>
              <a:ext cx="1984839" cy="73866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3. . . . which increases</a:t>
              </a:r>
            </a:p>
            <a:p>
              <a:pPr eaLnBrk="1" hangingPunct="1"/>
              <a:r>
                <a:rPr lang="en-US" altLang="en-US" sz="1400">
                  <a:solidFill>
                    <a:srgbClr val="800080"/>
                  </a:solidFill>
                </a:rPr>
                <a:t>the equilibrium interest</a:t>
              </a:r>
            </a:p>
            <a:p>
              <a:pPr eaLnBrk="1" hangingPunct="1"/>
              <a:r>
                <a:rPr lang="en-US" altLang="en-US" sz="1400">
                  <a:solidFill>
                    <a:srgbClr val="800080"/>
                  </a:solidFill>
                </a:rPr>
                <a:t>rate . . .</a:t>
              </a:r>
              <a:endParaRPr lang="en-US" altLang="en-US" sz="1400" baseline="-25000">
                <a:solidFill>
                  <a:srgbClr val="800080"/>
                </a:solidFill>
              </a:endParaRPr>
            </a:p>
          </p:txBody>
        </p:sp>
        <p:cxnSp>
          <p:nvCxnSpPr>
            <p:cNvPr id="78" name="Straight Connector 77"/>
            <p:cNvCxnSpPr/>
            <p:nvPr/>
          </p:nvCxnSpPr>
          <p:spPr>
            <a:xfrm flipV="1">
              <a:off x="4942114" y="2639900"/>
              <a:ext cx="1795431" cy="247785"/>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53" name="Group 78"/>
          <p:cNvGrpSpPr>
            <a:grpSpLocks/>
          </p:cNvGrpSpPr>
          <p:nvPr/>
        </p:nvGrpSpPr>
        <p:grpSpPr bwMode="auto">
          <a:xfrm>
            <a:off x="7408863" y="2155825"/>
            <a:ext cx="1735137" cy="1427163"/>
            <a:chOff x="6772829" y="1765302"/>
            <a:chExt cx="1734770" cy="1428243"/>
          </a:xfrm>
        </p:grpSpPr>
        <p:sp>
          <p:nvSpPr>
            <p:cNvPr id="42019" name="TextBox 22"/>
            <p:cNvSpPr txBox="1">
              <a:spLocks noChangeArrowheads="1"/>
            </p:cNvSpPr>
            <p:nvPr/>
          </p:nvSpPr>
          <p:spPr bwMode="auto">
            <a:xfrm>
              <a:off x="6772829" y="1765302"/>
              <a:ext cx="1734770" cy="95410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4. . .  which in turn</a:t>
              </a:r>
            </a:p>
            <a:p>
              <a:pPr eaLnBrk="1" hangingPunct="1"/>
              <a:r>
                <a:rPr lang="en-US" altLang="en-US" sz="1400">
                  <a:solidFill>
                    <a:srgbClr val="800080"/>
                  </a:solidFill>
                </a:rPr>
                <a:t>partly offsets the</a:t>
              </a:r>
            </a:p>
            <a:p>
              <a:pPr eaLnBrk="1" hangingPunct="1"/>
              <a:r>
                <a:rPr lang="en-US" altLang="en-US" sz="1400">
                  <a:solidFill>
                    <a:srgbClr val="800080"/>
                  </a:solidFill>
                </a:rPr>
                <a:t>initial increase in</a:t>
              </a:r>
            </a:p>
            <a:p>
              <a:pPr eaLnBrk="1" hangingPunct="1"/>
              <a:r>
                <a:rPr lang="en-US" altLang="en-US" sz="1400">
                  <a:solidFill>
                    <a:srgbClr val="800080"/>
                  </a:solidFill>
                </a:rPr>
                <a:t>aggregate demand.</a:t>
              </a:r>
              <a:endParaRPr lang="en-US" altLang="en-US" sz="1400" baseline="-25000">
                <a:solidFill>
                  <a:srgbClr val="800080"/>
                </a:solidFill>
              </a:endParaRPr>
            </a:p>
          </p:txBody>
        </p:sp>
        <p:cxnSp>
          <p:nvCxnSpPr>
            <p:cNvPr id="81" name="Straight Connector 80"/>
            <p:cNvCxnSpPr/>
            <p:nvPr/>
          </p:nvCxnSpPr>
          <p:spPr>
            <a:xfrm rot="5400000" flipH="1" flipV="1">
              <a:off x="6943218" y="2898896"/>
              <a:ext cx="475022" cy="114276"/>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54" name="Group 86"/>
          <p:cNvGrpSpPr>
            <a:grpSpLocks/>
          </p:cNvGrpSpPr>
          <p:nvPr/>
        </p:nvGrpSpPr>
        <p:grpSpPr bwMode="auto">
          <a:xfrm>
            <a:off x="6627813" y="2517775"/>
            <a:ext cx="2232025" cy="1603375"/>
            <a:chOff x="1211755" y="2404817"/>
            <a:chExt cx="2232467" cy="1603265"/>
          </a:xfrm>
        </p:grpSpPr>
        <p:cxnSp>
          <p:nvCxnSpPr>
            <p:cNvPr id="89" name="Straight Connector 88"/>
            <p:cNvCxnSpPr/>
            <p:nvPr/>
          </p:nvCxnSpPr>
          <p:spPr>
            <a:xfrm rot="10800000">
              <a:off x="1211755" y="2404817"/>
              <a:ext cx="1867270" cy="1339758"/>
            </a:xfrm>
            <a:prstGeom prst="line">
              <a:avLst/>
            </a:prstGeom>
            <a:ln w="38100">
              <a:solidFill>
                <a:srgbClr val="C00000"/>
              </a:solidFill>
              <a:prstDash val="dash"/>
            </a:ln>
          </p:spPr>
          <p:style>
            <a:lnRef idx="1">
              <a:schemeClr val="accent1"/>
            </a:lnRef>
            <a:fillRef idx="0">
              <a:schemeClr val="accent1"/>
            </a:fillRef>
            <a:effectRef idx="0">
              <a:schemeClr val="accent1"/>
            </a:effectRef>
            <a:fontRef idx="minor">
              <a:schemeClr val="tx1"/>
            </a:fontRef>
          </p:style>
        </p:cxnSp>
        <p:sp>
          <p:nvSpPr>
            <p:cNvPr id="42018" name="TextBox 88"/>
            <p:cNvSpPr txBox="1">
              <a:spLocks noChangeArrowheads="1"/>
            </p:cNvSpPr>
            <p:nvPr/>
          </p:nvSpPr>
          <p:spPr bwMode="auto">
            <a:xfrm>
              <a:off x="2942182" y="3700182"/>
              <a:ext cx="502040" cy="3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AD</a:t>
              </a:r>
              <a:r>
                <a:rPr lang="en-US" altLang="en-US" sz="1400" baseline="-25000"/>
                <a:t>2</a:t>
              </a:r>
            </a:p>
          </p:txBody>
        </p:sp>
      </p:grpSp>
      <p:grpSp>
        <p:nvGrpSpPr>
          <p:cNvPr id="55" name="Group 86"/>
          <p:cNvGrpSpPr>
            <a:grpSpLocks/>
          </p:cNvGrpSpPr>
          <p:nvPr/>
        </p:nvGrpSpPr>
        <p:grpSpPr bwMode="auto">
          <a:xfrm>
            <a:off x="5772150" y="2565400"/>
            <a:ext cx="2455863" cy="1779588"/>
            <a:chOff x="988113" y="2228597"/>
            <a:chExt cx="2456109" cy="1779485"/>
          </a:xfrm>
        </p:grpSpPr>
        <p:cxnSp>
          <p:nvCxnSpPr>
            <p:cNvPr id="92" name="Straight Connector 91"/>
            <p:cNvCxnSpPr/>
            <p:nvPr/>
          </p:nvCxnSpPr>
          <p:spPr>
            <a:xfrm rot="10800000">
              <a:off x="988113" y="2228597"/>
              <a:ext cx="2056019" cy="1481052"/>
            </a:xfrm>
            <a:prstGeom prst="line">
              <a:avLst/>
            </a:prstGeom>
            <a:ln w="38100">
              <a:solidFill>
                <a:srgbClr val="C00000"/>
              </a:solidFill>
              <a:prstDash val="solid"/>
            </a:ln>
          </p:spPr>
          <p:style>
            <a:lnRef idx="1">
              <a:schemeClr val="accent1"/>
            </a:lnRef>
            <a:fillRef idx="0">
              <a:schemeClr val="accent1"/>
            </a:fillRef>
            <a:effectRef idx="0">
              <a:schemeClr val="accent1"/>
            </a:effectRef>
            <a:fontRef idx="minor">
              <a:schemeClr val="tx1"/>
            </a:fontRef>
          </p:style>
        </p:cxnSp>
        <p:sp>
          <p:nvSpPr>
            <p:cNvPr id="42016" name="TextBox 88"/>
            <p:cNvSpPr txBox="1">
              <a:spLocks noChangeArrowheads="1"/>
            </p:cNvSpPr>
            <p:nvPr/>
          </p:nvSpPr>
          <p:spPr bwMode="auto">
            <a:xfrm>
              <a:off x="2942182" y="3700182"/>
              <a:ext cx="502040" cy="3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t>AD</a:t>
              </a:r>
              <a:r>
                <a:rPr lang="en-US" altLang="en-US" sz="1400" baseline="-25000"/>
                <a:t>3</a:t>
              </a:r>
            </a:p>
          </p:txBody>
        </p:sp>
      </p:grpSp>
      <p:cxnSp>
        <p:nvCxnSpPr>
          <p:cNvPr id="98" name="Straight Arrow Connector 97"/>
          <p:cNvCxnSpPr/>
          <p:nvPr/>
        </p:nvCxnSpPr>
        <p:spPr>
          <a:xfrm flipV="1">
            <a:off x="5635625" y="3014663"/>
            <a:ext cx="1617663" cy="1587"/>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56" name="Group 101"/>
          <p:cNvGrpSpPr>
            <a:grpSpLocks/>
          </p:cNvGrpSpPr>
          <p:nvPr/>
        </p:nvGrpSpPr>
        <p:grpSpPr bwMode="auto">
          <a:xfrm>
            <a:off x="5619750" y="2459038"/>
            <a:ext cx="1535113" cy="517525"/>
            <a:chOff x="5768087" y="2447282"/>
            <a:chExt cx="1534683" cy="517106"/>
          </a:xfrm>
        </p:grpSpPr>
        <p:sp>
          <p:nvSpPr>
            <p:cNvPr id="99" name="Left Brace 98"/>
            <p:cNvSpPr/>
            <p:nvPr/>
          </p:nvSpPr>
          <p:spPr>
            <a:xfrm rot="5400000">
              <a:off x="6399015" y="2060632"/>
              <a:ext cx="272829" cy="1534683"/>
            </a:xfrm>
            <a:prstGeom prst="leftBrace">
              <a:avLst>
                <a:gd name="adj1" fmla="val 41653"/>
                <a:gd name="adj2" fmla="val 50000"/>
              </a:avLst>
            </a:prstGeom>
            <a:ln w="19050">
              <a:solidFill>
                <a:srgbClr val="80008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2014" name="TextBox 100"/>
            <p:cNvSpPr txBox="1">
              <a:spLocks noChangeArrowheads="1"/>
            </p:cNvSpPr>
            <p:nvPr/>
          </p:nvSpPr>
          <p:spPr bwMode="auto">
            <a:xfrm>
              <a:off x="6042347" y="2447282"/>
              <a:ext cx="9909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$20 billion</a:t>
              </a:r>
            </a:p>
          </p:txBody>
        </p:sp>
      </p:grpSp>
      <p:cxnSp>
        <p:nvCxnSpPr>
          <p:cNvPr id="105" name="Straight Arrow Connector 104"/>
          <p:cNvCxnSpPr/>
          <p:nvPr/>
        </p:nvCxnSpPr>
        <p:spPr>
          <a:xfrm>
            <a:off x="7327900" y="3621088"/>
            <a:ext cx="765175" cy="1587"/>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title"/>
          </p:nvPr>
        </p:nvSpPr>
        <p:spPr>
          <a:xfrm>
            <a:off x="52315" y="318655"/>
            <a:ext cx="9183333" cy="533400"/>
          </a:xfrm>
        </p:spPr>
        <p:txBody>
          <a:bodyPr>
            <a:noAutofit/>
          </a:bodyPr>
          <a:lstStyle/>
          <a:p>
            <a:r>
              <a:rPr lang="en-US" dirty="0">
                <a:solidFill>
                  <a:schemeClr val="tx1"/>
                </a:solidFill>
              </a:rPr>
              <a:t>IV The theory of liquidity preference and monetary policy</a:t>
            </a:r>
          </a:p>
        </p:txBody>
      </p:sp>
    </p:spTree>
    <p:extLst>
      <p:ext uri="{BB962C8B-B14F-4D97-AF65-F5344CB8AC3E}">
        <p14:creationId xmlns:p14="http://schemas.microsoft.com/office/powerpoint/2010/main" val="21868940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par>
                                <p:cTn id="12" presetID="2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par>
                          <p:cTn id="15" fill="hold" nodeType="afterGroup">
                            <p:stCondLst>
                              <p:cond delay="1000"/>
                            </p:stCondLst>
                            <p:childTnLst>
                              <p:par>
                                <p:cTn id="16" presetID="22" presetClass="entr" presetSubtype="8" fill="hold" nodeType="after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wipe(left)">
                                      <p:cBhvr>
                                        <p:cTn id="18" dur="1000"/>
                                        <p:tgtEl>
                                          <p:spTgt spid="29"/>
                                        </p:tgtEl>
                                      </p:cBhvr>
                                    </p:animEffect>
                                  </p:childTnLst>
                                </p:cTn>
                              </p:par>
                            </p:childTnLst>
                          </p:cTn>
                        </p:par>
                        <p:par>
                          <p:cTn id="19" fill="hold" nodeType="afterGroup">
                            <p:stCondLst>
                              <p:cond delay="2000"/>
                            </p:stCondLst>
                            <p:childTnLst>
                              <p:par>
                                <p:cTn id="20" presetID="22" presetClass="entr" presetSubtype="1"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up)">
                                      <p:cBhvr>
                                        <p:cTn id="22" dur="1000"/>
                                        <p:tgtEl>
                                          <p:spTgt spid="30"/>
                                        </p:tgtEl>
                                      </p:cBhvr>
                                    </p:animEffect>
                                  </p:childTnLst>
                                </p:cTn>
                              </p:par>
                            </p:childTnLst>
                          </p:cTn>
                        </p:par>
                        <p:par>
                          <p:cTn id="23" fill="hold" nodeType="afterGroup">
                            <p:stCondLst>
                              <p:cond delay="3000"/>
                            </p:stCondLst>
                            <p:childTnLst>
                              <p:par>
                                <p:cTn id="24" presetID="22" presetClass="entr" presetSubtype="8"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left)">
                                      <p:cBhvr>
                                        <p:cTn id="26" dur="1000"/>
                                        <p:tgtEl>
                                          <p:spTgt spid="40"/>
                                        </p:tgtEl>
                                      </p:cBhvr>
                                    </p:animEffect>
                                  </p:childTnLst>
                                </p:cTn>
                              </p:par>
                            </p:childTnLst>
                          </p:cTn>
                        </p:par>
                        <p:par>
                          <p:cTn id="27" fill="hold" nodeType="afterGroup">
                            <p:stCondLst>
                              <p:cond delay="4000"/>
                            </p:stCondLst>
                            <p:childTnLst>
                              <p:par>
                                <p:cTn id="28" presetID="22" presetClass="entr" presetSubtype="8"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childTnLst>
                          </p:cTn>
                        </p:par>
                        <p:par>
                          <p:cTn id="31" fill="hold" nodeType="afterGroup">
                            <p:stCondLst>
                              <p:cond delay="4500"/>
                            </p:stCondLst>
                            <p:childTnLst>
                              <p:par>
                                <p:cTn id="32" presetID="22" presetClass="entr" presetSubtype="8" fill="hold"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left)">
                                      <p:cBhvr>
                                        <p:cTn id="34" dur="500"/>
                                        <p:tgtEl>
                                          <p:spTgt spid="21"/>
                                        </p:tgtEl>
                                      </p:cBhvr>
                                    </p:animEffect>
                                  </p:childTnLst>
                                </p:cTn>
                              </p:par>
                              <p:par>
                                <p:cTn id="35" presetID="22" presetClass="entr" presetSubtype="4"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down)">
                                      <p:cBhvr>
                                        <p:cTn id="37" dur="500"/>
                                        <p:tgtEl>
                                          <p:spTgt spid="16"/>
                                        </p:tgtEl>
                                      </p:cBhvr>
                                    </p:animEffect>
                                  </p:childTnLst>
                                </p:cTn>
                              </p:par>
                            </p:childTnLst>
                          </p:cTn>
                        </p:par>
                        <p:par>
                          <p:cTn id="38" fill="hold" nodeType="afterGroup">
                            <p:stCondLst>
                              <p:cond delay="5000"/>
                            </p:stCondLst>
                            <p:childTnLst>
                              <p:par>
                                <p:cTn id="39" presetID="22" presetClass="entr" presetSubtype="8"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left)">
                                      <p:cBhvr>
                                        <p:cTn id="41" dur="1000"/>
                                        <p:tgtEl>
                                          <p:spTgt spid="26"/>
                                        </p:tgtEl>
                                      </p:cBhvr>
                                    </p:animEffect>
                                  </p:childTnLst>
                                </p:cTn>
                              </p:par>
                            </p:childTnLst>
                          </p:cTn>
                        </p:par>
                        <p:par>
                          <p:cTn id="42" fill="hold" nodeType="afterGroup">
                            <p:stCondLst>
                              <p:cond delay="6000"/>
                            </p:stCondLst>
                            <p:childTnLst>
                              <p:par>
                                <p:cTn id="43" presetID="22" presetClass="entr" presetSubtype="8" fill="hold" nodeType="afterEffect">
                                  <p:stCondLst>
                                    <p:cond delay="0"/>
                                  </p:stCondLst>
                                  <p:childTnLst>
                                    <p:set>
                                      <p:cBhvr>
                                        <p:cTn id="44" dur="1" fill="hold">
                                          <p:stCondLst>
                                            <p:cond delay="0"/>
                                          </p:stCondLst>
                                        </p:cTn>
                                        <p:tgtEl>
                                          <p:spTgt spid="98"/>
                                        </p:tgtEl>
                                        <p:attrNameLst>
                                          <p:attrName>style.visibility</p:attrName>
                                        </p:attrNameLst>
                                      </p:cBhvr>
                                      <p:to>
                                        <p:strVal val="visible"/>
                                      </p:to>
                                    </p:set>
                                    <p:animEffect transition="in" filter="wipe(left)">
                                      <p:cBhvr>
                                        <p:cTn id="45" dur="500"/>
                                        <p:tgtEl>
                                          <p:spTgt spid="98"/>
                                        </p:tgtEl>
                                      </p:cBhvr>
                                    </p:animEffect>
                                  </p:childTnLst>
                                </p:cTn>
                              </p:par>
                            </p:childTnLst>
                          </p:cTn>
                        </p:par>
                        <p:par>
                          <p:cTn id="46" fill="hold" nodeType="afterGroup">
                            <p:stCondLst>
                              <p:cond delay="6500"/>
                            </p:stCondLst>
                            <p:childTnLst>
                              <p:par>
                                <p:cTn id="47" presetID="22" presetClass="entr" presetSubtype="8" fill="hold"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ipe(left)">
                                      <p:cBhvr>
                                        <p:cTn id="49" dur="1000"/>
                                        <p:tgtEl>
                                          <p:spTgt spid="54"/>
                                        </p:tgtEl>
                                      </p:cBhvr>
                                    </p:animEffect>
                                  </p:childTnLst>
                                </p:cTn>
                              </p:par>
                            </p:childTnLst>
                          </p:cTn>
                        </p:par>
                        <p:par>
                          <p:cTn id="50" fill="hold" nodeType="afterGroup">
                            <p:stCondLst>
                              <p:cond delay="7500"/>
                            </p:stCondLst>
                            <p:childTnLst>
                              <p:par>
                                <p:cTn id="51" presetID="22" presetClass="entr" presetSubtype="8" fill="hold" nodeType="after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wipe(left)">
                                      <p:cBhvr>
                                        <p:cTn id="53" dur="500"/>
                                        <p:tgtEl>
                                          <p:spTgt spid="44"/>
                                        </p:tgtEl>
                                      </p:cBhvr>
                                    </p:animEffect>
                                  </p:childTnLst>
                                </p:cTn>
                              </p:par>
                            </p:childTnLst>
                          </p:cTn>
                        </p:par>
                        <p:par>
                          <p:cTn id="54" fill="hold" nodeType="afterGroup">
                            <p:stCondLst>
                              <p:cond delay="8000"/>
                            </p:stCondLst>
                            <p:childTnLst>
                              <p:par>
                                <p:cTn id="55" presetID="22" presetClass="entr" presetSubtype="8" fill="hold" nodeType="after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wipe(left)">
                                      <p:cBhvr>
                                        <p:cTn id="57" dur="500"/>
                                        <p:tgtEl>
                                          <p:spTgt spid="56"/>
                                        </p:tgtEl>
                                      </p:cBhvr>
                                    </p:animEffect>
                                  </p:childTnLst>
                                </p:cTn>
                              </p:par>
                            </p:childTnLst>
                          </p:cTn>
                        </p:par>
                        <p:par>
                          <p:cTn id="58" fill="hold" nodeType="afterGroup">
                            <p:stCondLst>
                              <p:cond delay="8500"/>
                            </p:stCondLst>
                            <p:childTnLst>
                              <p:par>
                                <p:cTn id="59" presetID="22" presetClass="entr" presetSubtype="8" fill="hold" nodeType="after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wipe(left)">
                                      <p:cBhvr>
                                        <p:cTn id="61" dur="500"/>
                                        <p:tgtEl>
                                          <p:spTgt spid="69"/>
                                        </p:tgtEl>
                                      </p:cBhvr>
                                    </p:animEffect>
                                  </p:childTnLst>
                                </p:cTn>
                              </p:par>
                            </p:childTnLst>
                          </p:cTn>
                        </p:par>
                        <p:par>
                          <p:cTn id="62" fill="hold" nodeType="afterGroup">
                            <p:stCondLst>
                              <p:cond delay="9000"/>
                            </p:stCondLst>
                            <p:childTnLst>
                              <p:par>
                                <p:cTn id="63" presetID="22" presetClass="entr" presetSubtype="8" fill="hold"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wipe(left)">
                                      <p:cBhvr>
                                        <p:cTn id="65" dur="1000"/>
                                        <p:tgtEl>
                                          <p:spTgt spid="32"/>
                                        </p:tgtEl>
                                      </p:cBhvr>
                                    </p:animEffect>
                                  </p:childTnLst>
                                </p:cTn>
                              </p:par>
                            </p:childTnLst>
                          </p:cTn>
                        </p:par>
                        <p:par>
                          <p:cTn id="66" fill="hold" nodeType="afterGroup">
                            <p:stCondLst>
                              <p:cond delay="10000"/>
                            </p:stCondLst>
                            <p:childTnLst>
                              <p:par>
                                <p:cTn id="67" presetID="22" presetClass="entr" presetSubtype="8" fill="hold" nodeType="after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wipe(left)">
                                      <p:cBhvr>
                                        <p:cTn id="69" dur="500"/>
                                        <p:tgtEl>
                                          <p:spTgt spid="48"/>
                                        </p:tgtEl>
                                      </p:cBhvr>
                                    </p:animEffect>
                                  </p:childTnLst>
                                </p:cTn>
                              </p:par>
                            </p:childTnLst>
                          </p:cTn>
                        </p:par>
                        <p:par>
                          <p:cTn id="70" fill="hold" nodeType="afterGroup">
                            <p:stCondLst>
                              <p:cond delay="10500"/>
                            </p:stCondLst>
                            <p:childTnLst>
                              <p:par>
                                <p:cTn id="71" presetID="22" presetClass="entr" presetSubtype="8" fill="hold"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wipe(left)">
                                      <p:cBhvr>
                                        <p:cTn id="73" dur="1000"/>
                                        <p:tgtEl>
                                          <p:spTgt spid="35"/>
                                        </p:tgtEl>
                                      </p:cBhvr>
                                    </p:animEffect>
                                  </p:childTnLst>
                                </p:cTn>
                              </p:par>
                            </p:childTnLst>
                          </p:cTn>
                        </p:par>
                        <p:par>
                          <p:cTn id="74" fill="hold" nodeType="afterGroup">
                            <p:stCondLst>
                              <p:cond delay="11500"/>
                            </p:stCondLst>
                            <p:childTnLst>
                              <p:par>
                                <p:cTn id="75" presetID="22" presetClass="entr" presetSubtype="4" fill="hold" nodeType="afterEffect">
                                  <p:stCondLst>
                                    <p:cond delay="0"/>
                                  </p:stCondLst>
                                  <p:childTnLst>
                                    <p:set>
                                      <p:cBhvr>
                                        <p:cTn id="76" dur="1" fill="hold">
                                          <p:stCondLst>
                                            <p:cond delay="0"/>
                                          </p:stCondLst>
                                        </p:cTn>
                                        <p:tgtEl>
                                          <p:spTgt spid="66"/>
                                        </p:tgtEl>
                                        <p:attrNameLst>
                                          <p:attrName>style.visibility</p:attrName>
                                        </p:attrNameLst>
                                      </p:cBhvr>
                                      <p:to>
                                        <p:strVal val="visible"/>
                                      </p:to>
                                    </p:set>
                                    <p:animEffect transition="in" filter="wipe(down)">
                                      <p:cBhvr>
                                        <p:cTn id="77" dur="500"/>
                                        <p:tgtEl>
                                          <p:spTgt spid="66"/>
                                        </p:tgtEl>
                                      </p:cBhvr>
                                    </p:animEffect>
                                  </p:childTnLst>
                                </p:cTn>
                              </p:par>
                            </p:childTnLst>
                          </p:cTn>
                        </p:par>
                        <p:par>
                          <p:cTn id="78" fill="hold" nodeType="afterGroup">
                            <p:stCondLst>
                              <p:cond delay="12000"/>
                            </p:stCondLst>
                            <p:childTnLst>
                              <p:par>
                                <p:cTn id="79" presetID="22" presetClass="entr" presetSubtype="8" fill="hold" nodeType="afterEffect">
                                  <p:stCondLst>
                                    <p:cond delay="0"/>
                                  </p:stCondLst>
                                  <p:childTnLst>
                                    <p:set>
                                      <p:cBhvr>
                                        <p:cTn id="80" dur="1" fill="hold">
                                          <p:stCondLst>
                                            <p:cond delay="0"/>
                                          </p:stCondLst>
                                        </p:cTn>
                                        <p:tgtEl>
                                          <p:spTgt spid="49"/>
                                        </p:tgtEl>
                                        <p:attrNameLst>
                                          <p:attrName>style.visibility</p:attrName>
                                        </p:attrNameLst>
                                      </p:cBhvr>
                                      <p:to>
                                        <p:strVal val="visible"/>
                                      </p:to>
                                    </p:set>
                                    <p:animEffect transition="in" filter="wipe(left)">
                                      <p:cBhvr>
                                        <p:cTn id="81" dur="500"/>
                                        <p:tgtEl>
                                          <p:spTgt spid="49"/>
                                        </p:tgtEl>
                                      </p:cBhvr>
                                    </p:animEffect>
                                  </p:childTnLst>
                                </p:cTn>
                              </p:par>
                            </p:childTnLst>
                          </p:cTn>
                        </p:par>
                        <p:par>
                          <p:cTn id="82" fill="hold" nodeType="afterGroup">
                            <p:stCondLst>
                              <p:cond delay="12500"/>
                            </p:stCondLst>
                            <p:childTnLst>
                              <p:par>
                                <p:cTn id="83" presetID="22" presetClass="entr" presetSubtype="2" fill="hold" nodeType="afterEffect">
                                  <p:stCondLst>
                                    <p:cond delay="0"/>
                                  </p:stCondLst>
                                  <p:childTnLst>
                                    <p:set>
                                      <p:cBhvr>
                                        <p:cTn id="84" dur="1" fill="hold">
                                          <p:stCondLst>
                                            <p:cond delay="0"/>
                                          </p:stCondLst>
                                        </p:cTn>
                                        <p:tgtEl>
                                          <p:spTgt spid="105"/>
                                        </p:tgtEl>
                                        <p:attrNameLst>
                                          <p:attrName>style.visibility</p:attrName>
                                        </p:attrNameLst>
                                      </p:cBhvr>
                                      <p:to>
                                        <p:strVal val="visible"/>
                                      </p:to>
                                    </p:set>
                                    <p:animEffect transition="in" filter="wipe(right)">
                                      <p:cBhvr>
                                        <p:cTn id="85" dur="500"/>
                                        <p:tgtEl>
                                          <p:spTgt spid="105"/>
                                        </p:tgtEl>
                                      </p:cBhvr>
                                    </p:animEffect>
                                  </p:childTnLst>
                                </p:cTn>
                              </p:par>
                            </p:childTnLst>
                          </p:cTn>
                        </p:par>
                        <p:par>
                          <p:cTn id="86" fill="hold" nodeType="afterGroup">
                            <p:stCondLst>
                              <p:cond delay="13000"/>
                            </p:stCondLst>
                            <p:childTnLst>
                              <p:par>
                                <p:cTn id="87" presetID="22" presetClass="entr" presetSubtype="8" fill="hold" nodeType="afterEffect">
                                  <p:stCondLst>
                                    <p:cond delay="0"/>
                                  </p:stCondLst>
                                  <p:childTnLst>
                                    <p:set>
                                      <p:cBhvr>
                                        <p:cTn id="88" dur="1" fill="hold">
                                          <p:stCondLst>
                                            <p:cond delay="0"/>
                                          </p:stCondLst>
                                        </p:cTn>
                                        <p:tgtEl>
                                          <p:spTgt spid="55"/>
                                        </p:tgtEl>
                                        <p:attrNameLst>
                                          <p:attrName>style.visibility</p:attrName>
                                        </p:attrNameLst>
                                      </p:cBhvr>
                                      <p:to>
                                        <p:strVal val="visible"/>
                                      </p:to>
                                    </p:set>
                                    <p:animEffect transition="in" filter="wipe(left)">
                                      <p:cBhvr>
                                        <p:cTn id="89" dur="1000"/>
                                        <p:tgtEl>
                                          <p:spTgt spid="55"/>
                                        </p:tgtEl>
                                      </p:cBhvr>
                                    </p:animEffect>
                                  </p:childTnLst>
                                </p:cTn>
                              </p:par>
                            </p:childTnLst>
                          </p:cTn>
                        </p:par>
                        <p:par>
                          <p:cTn id="90" fill="hold" nodeType="afterGroup">
                            <p:stCondLst>
                              <p:cond delay="14000"/>
                            </p:stCondLst>
                            <p:childTnLst>
                              <p:par>
                                <p:cTn id="91" presetID="22" presetClass="entr" presetSubtype="8" fill="hold" nodeType="afterEffect">
                                  <p:stCondLst>
                                    <p:cond delay="0"/>
                                  </p:stCondLst>
                                  <p:childTnLst>
                                    <p:set>
                                      <p:cBhvr>
                                        <p:cTn id="92" dur="1" fill="hold">
                                          <p:stCondLst>
                                            <p:cond delay="0"/>
                                          </p:stCondLst>
                                        </p:cTn>
                                        <p:tgtEl>
                                          <p:spTgt spid="53"/>
                                        </p:tgtEl>
                                        <p:attrNameLst>
                                          <p:attrName>style.visibility</p:attrName>
                                        </p:attrNameLst>
                                      </p:cBhvr>
                                      <p:to>
                                        <p:strVal val="visible"/>
                                      </p:to>
                                    </p:set>
                                    <p:animEffect transition="in" filter="wipe(left)">
                                      <p:cBhvr>
                                        <p:cTn id="93" dur="500"/>
                                        <p:tgtEl>
                                          <p:spTgt spid="53"/>
                                        </p:tgtEl>
                                      </p:cBhvr>
                                    </p:animEffect>
                                  </p:childTnLst>
                                </p:cTn>
                              </p:par>
                            </p:childTnLst>
                          </p:cTn>
                        </p:par>
                        <p:par>
                          <p:cTn id="94" fill="hold" nodeType="afterGroup">
                            <p:stCondLst>
                              <p:cond delay="14500"/>
                            </p:stCondLst>
                            <p:childTnLst>
                              <p:par>
                                <p:cTn id="95" presetID="22" presetClass="entr" presetSubtype="8" fill="hold" grpId="0" nodeType="after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wipe(left)">
                                      <p:cBhvr>
                                        <p:cTn id="9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295400"/>
            <a:ext cx="8229600" cy="5257800"/>
          </a:xfrm>
        </p:spPr>
        <p:txBody>
          <a:bodyPr>
            <a:normAutofit fontScale="92500"/>
          </a:bodyPr>
          <a:lstStyle/>
          <a:p>
            <a:pPr marL="0" indent="0">
              <a:buNone/>
            </a:pPr>
            <a:r>
              <a:rPr lang="en-US" b="1" u="sng" dirty="0" smtClean="0"/>
              <a:t>Monetary policy</a:t>
            </a:r>
          </a:p>
          <a:p>
            <a:pPr marL="0" indent="0">
              <a:buNone/>
            </a:pPr>
            <a:r>
              <a:rPr lang="en-US" dirty="0" smtClean="0"/>
              <a:t>+ </a:t>
            </a:r>
            <a:r>
              <a:rPr lang="en-US" b="1" i="1" dirty="0" smtClean="0"/>
              <a:t>Expansionary monetary policy</a:t>
            </a:r>
            <a:r>
              <a:rPr lang="en-US" dirty="0" smtClean="0"/>
              <a:t>: central bank </a:t>
            </a:r>
            <a:r>
              <a:rPr lang="en-US" altLang="en-US" dirty="0" smtClean="0"/>
              <a:t>increases </a:t>
            </a:r>
            <a:r>
              <a:rPr lang="en-US" altLang="en-US" dirty="0"/>
              <a:t>the money </a:t>
            </a:r>
            <a:r>
              <a:rPr lang="en-US" altLang="en-US" dirty="0" smtClean="0"/>
              <a:t>supply </a:t>
            </a:r>
            <a:r>
              <a:rPr lang="en-US" altLang="en-US" dirty="0" smtClean="0">
                <a:latin typeface="Times New Roman"/>
                <a:cs typeface="Times New Roman"/>
              </a:rPr>
              <a:t>→ </a:t>
            </a:r>
            <a:r>
              <a:rPr lang="en-US" altLang="en-US" dirty="0" smtClean="0"/>
              <a:t>Money-supply </a:t>
            </a:r>
            <a:r>
              <a:rPr lang="en-US" altLang="en-US" dirty="0"/>
              <a:t>curve shifts </a:t>
            </a:r>
            <a:r>
              <a:rPr lang="en-US" altLang="en-US" dirty="0" smtClean="0"/>
              <a:t>right </a:t>
            </a:r>
            <a:r>
              <a:rPr lang="en-US" altLang="en-US" dirty="0" smtClean="0">
                <a:latin typeface="Times New Roman"/>
                <a:cs typeface="Times New Roman"/>
              </a:rPr>
              <a:t>→ </a:t>
            </a:r>
            <a:r>
              <a:rPr lang="en-US" altLang="en-US" dirty="0" smtClean="0"/>
              <a:t>Interest </a:t>
            </a:r>
            <a:r>
              <a:rPr lang="en-US" altLang="en-US" dirty="0"/>
              <a:t>rate </a:t>
            </a:r>
            <a:r>
              <a:rPr lang="en-US" altLang="en-US" dirty="0" smtClean="0"/>
              <a:t>falls </a:t>
            </a:r>
            <a:r>
              <a:rPr lang="en-US" altLang="en-US" dirty="0" smtClean="0">
                <a:latin typeface="Times New Roman"/>
                <a:cs typeface="Times New Roman"/>
              </a:rPr>
              <a:t>→ </a:t>
            </a:r>
            <a:r>
              <a:rPr lang="en-US" altLang="en-US" dirty="0" smtClean="0"/>
              <a:t>At </a:t>
            </a:r>
            <a:r>
              <a:rPr lang="en-US" altLang="en-US" dirty="0"/>
              <a:t>any given price </a:t>
            </a:r>
            <a:r>
              <a:rPr lang="en-US" altLang="en-US" dirty="0" smtClean="0"/>
              <a:t>level  increase </a:t>
            </a:r>
            <a:r>
              <a:rPr lang="en-US" altLang="en-US" dirty="0"/>
              <a:t>in quantity demanded of goods and </a:t>
            </a:r>
            <a:r>
              <a:rPr lang="en-US" altLang="en-US" dirty="0" smtClean="0"/>
              <a:t>services </a:t>
            </a:r>
            <a:r>
              <a:rPr lang="en-US" altLang="en-US" dirty="0" smtClean="0">
                <a:latin typeface="Times New Roman"/>
                <a:cs typeface="Times New Roman"/>
              </a:rPr>
              <a:t>→ </a:t>
            </a:r>
            <a:r>
              <a:rPr lang="en-US" altLang="en-US" dirty="0" smtClean="0"/>
              <a:t>Aggregate-demand </a:t>
            </a:r>
            <a:r>
              <a:rPr lang="en-US" altLang="en-US" dirty="0"/>
              <a:t>curve shifts </a:t>
            </a:r>
            <a:r>
              <a:rPr lang="en-US" altLang="en-US" dirty="0" smtClean="0"/>
              <a:t>right</a:t>
            </a:r>
            <a:r>
              <a:rPr lang="en-US" altLang="en-US" dirty="0">
                <a:latin typeface="Times New Roman"/>
                <a:cs typeface="Times New Roman"/>
              </a:rPr>
              <a:t> </a:t>
            </a:r>
            <a:r>
              <a:rPr lang="en-US" altLang="en-US" dirty="0" smtClean="0">
                <a:latin typeface="Times New Roman"/>
                <a:cs typeface="Times New Roman"/>
              </a:rPr>
              <a:t>→ </a:t>
            </a:r>
            <a:r>
              <a:rPr lang="en-US" altLang="en-US" dirty="0" smtClean="0">
                <a:cs typeface="Times New Roman"/>
              </a:rPr>
              <a:t>output rises (unemployment rate decreases), price increases </a:t>
            </a:r>
            <a:endParaRPr lang="en-US" altLang="en-US" dirty="0"/>
          </a:p>
          <a:p>
            <a:pPr marL="0" indent="0">
              <a:buNone/>
            </a:pPr>
            <a:r>
              <a:rPr lang="en-US" dirty="0" smtClean="0"/>
              <a:t>Using expansionary monetary policy when economy is in </a:t>
            </a:r>
            <a:r>
              <a:rPr lang="en-US" b="1" i="1" dirty="0" smtClean="0"/>
              <a:t>crisis</a:t>
            </a:r>
          </a:p>
          <a:p>
            <a:pPr marL="0" indent="0">
              <a:buNone/>
            </a:pPr>
            <a:r>
              <a:rPr lang="en-US" dirty="0" smtClean="0"/>
              <a:t>+ </a:t>
            </a:r>
            <a:r>
              <a:rPr lang="en-US" b="1" i="1" dirty="0" smtClean="0"/>
              <a:t>Contractionary monetary policy</a:t>
            </a:r>
            <a:r>
              <a:rPr lang="en-US" dirty="0" smtClean="0"/>
              <a:t>: </a:t>
            </a:r>
            <a:r>
              <a:rPr lang="en-US" altLang="en-US" dirty="0" smtClean="0"/>
              <a:t>central bank </a:t>
            </a:r>
            <a:r>
              <a:rPr lang="en-US" altLang="en-US" dirty="0"/>
              <a:t>decreases the money </a:t>
            </a:r>
            <a:r>
              <a:rPr lang="en-US" altLang="en-US" dirty="0" smtClean="0"/>
              <a:t>supply </a:t>
            </a:r>
            <a:r>
              <a:rPr lang="en-US" altLang="en-US" dirty="0">
                <a:latin typeface="Times New Roman"/>
                <a:cs typeface="Times New Roman"/>
              </a:rPr>
              <a:t>→ </a:t>
            </a:r>
            <a:r>
              <a:rPr lang="en-US" altLang="en-US" dirty="0" smtClean="0"/>
              <a:t>Money-supply </a:t>
            </a:r>
            <a:r>
              <a:rPr lang="en-US" altLang="en-US" dirty="0"/>
              <a:t>curve shifts </a:t>
            </a:r>
            <a:r>
              <a:rPr lang="en-US" altLang="en-US" dirty="0" smtClean="0"/>
              <a:t>left </a:t>
            </a:r>
            <a:r>
              <a:rPr lang="en-US" altLang="en-US" dirty="0" smtClean="0">
                <a:latin typeface="Times New Roman"/>
                <a:cs typeface="Times New Roman"/>
              </a:rPr>
              <a:t>→  </a:t>
            </a:r>
            <a:r>
              <a:rPr lang="en-US" altLang="en-US" dirty="0" smtClean="0"/>
              <a:t>Interest </a:t>
            </a:r>
            <a:r>
              <a:rPr lang="en-US" altLang="en-US" dirty="0"/>
              <a:t>rate </a:t>
            </a:r>
            <a:r>
              <a:rPr lang="en-US" altLang="en-US" dirty="0" smtClean="0"/>
              <a:t>increases </a:t>
            </a:r>
            <a:r>
              <a:rPr lang="en-US" altLang="en-US" dirty="0">
                <a:latin typeface="Times New Roman"/>
                <a:cs typeface="Times New Roman"/>
              </a:rPr>
              <a:t>→ </a:t>
            </a:r>
            <a:r>
              <a:rPr lang="en-US" altLang="en-US" dirty="0" smtClean="0"/>
              <a:t>At </a:t>
            </a:r>
            <a:r>
              <a:rPr lang="en-US" altLang="en-US" dirty="0"/>
              <a:t>any given price </a:t>
            </a:r>
            <a:r>
              <a:rPr lang="en-US" altLang="en-US" dirty="0" smtClean="0"/>
              <a:t>level decrease </a:t>
            </a:r>
            <a:r>
              <a:rPr lang="en-US" altLang="en-US" dirty="0"/>
              <a:t>in quantity demanded of goods and </a:t>
            </a:r>
            <a:r>
              <a:rPr lang="en-US" altLang="en-US" dirty="0" smtClean="0"/>
              <a:t>services </a:t>
            </a:r>
            <a:r>
              <a:rPr lang="en-US" altLang="en-US" dirty="0">
                <a:latin typeface="Times New Roman"/>
                <a:cs typeface="Times New Roman"/>
              </a:rPr>
              <a:t>→ </a:t>
            </a:r>
            <a:r>
              <a:rPr lang="en-US" altLang="en-US" dirty="0" smtClean="0">
                <a:latin typeface="Times New Roman"/>
                <a:cs typeface="Times New Roman"/>
              </a:rPr>
              <a:t> </a:t>
            </a:r>
            <a:r>
              <a:rPr lang="en-US" altLang="en-US" dirty="0" smtClean="0"/>
              <a:t>Aggregate-demand </a:t>
            </a:r>
            <a:r>
              <a:rPr lang="en-US" altLang="en-US" dirty="0"/>
              <a:t>curve shifts </a:t>
            </a:r>
            <a:r>
              <a:rPr lang="en-US" altLang="en-US" dirty="0" smtClean="0"/>
              <a:t>left </a:t>
            </a:r>
            <a:r>
              <a:rPr lang="en-US" altLang="en-US" dirty="0" smtClean="0">
                <a:latin typeface="Times New Roman"/>
                <a:cs typeface="Times New Roman"/>
              </a:rPr>
              <a:t>→ </a:t>
            </a:r>
            <a:r>
              <a:rPr lang="en-US" altLang="en-US" dirty="0" smtClean="0">
                <a:cs typeface="Times New Roman"/>
              </a:rPr>
              <a:t>output falls (unemployment rate increases), price decreases (inflation rate falls)</a:t>
            </a:r>
          </a:p>
          <a:p>
            <a:pPr marL="0" indent="0">
              <a:buNone/>
            </a:pPr>
            <a:r>
              <a:rPr lang="en-US" altLang="en-US" dirty="0" smtClean="0">
                <a:cs typeface="Times New Roman"/>
              </a:rPr>
              <a:t>Using contractionary monetary policy when economy is in boom</a:t>
            </a:r>
            <a:endParaRPr lang="en-US" altLang="en-US" dirty="0"/>
          </a:p>
          <a:p>
            <a:pPr marL="0" indent="0">
              <a:buNone/>
            </a:pPr>
            <a:endParaRPr lang="en-US" dirty="0"/>
          </a:p>
        </p:txBody>
      </p:sp>
      <p:sp>
        <p:nvSpPr>
          <p:cNvPr id="5" name="Title 1"/>
          <p:cNvSpPr>
            <a:spLocks noGrp="1"/>
          </p:cNvSpPr>
          <p:nvPr>
            <p:ph type="title"/>
          </p:nvPr>
        </p:nvSpPr>
        <p:spPr>
          <a:xfrm>
            <a:off x="457200" y="152400"/>
            <a:ext cx="7772400" cy="1143000"/>
          </a:xfrm>
        </p:spPr>
        <p:txBody>
          <a:bodyPr>
            <a:normAutofit fontScale="90000"/>
          </a:bodyPr>
          <a:lstStyle/>
          <a:p>
            <a:r>
              <a:rPr lang="en-US" dirty="0"/>
              <a:t>IV The theory of liquidity preference and monetary </a:t>
            </a:r>
            <a:r>
              <a:rPr lang="en-US" dirty="0" smtClean="0"/>
              <a:t>policy</a:t>
            </a:r>
            <a:endParaRPr lang="en-US" dirty="0"/>
          </a:p>
        </p:txBody>
      </p:sp>
    </p:spTree>
    <p:extLst>
      <p:ext uri="{BB962C8B-B14F-4D97-AF65-F5344CB8AC3E}">
        <p14:creationId xmlns:p14="http://schemas.microsoft.com/office/powerpoint/2010/main" val="29891145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bwMode="auto">
          <a:xfrm>
            <a:off x="293861" y="3048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Expansionary monetary policy</a:t>
            </a:r>
            <a:endParaRPr lang="en-US" altLang="en-US" dirty="0" smtClean="0"/>
          </a:p>
        </p:txBody>
      </p:sp>
      <p:sp>
        <p:nvSpPr>
          <p:cNvPr id="4" name="Slide Number Placeholder 3"/>
          <p:cNvSpPr>
            <a:spLocks noGrp="1"/>
          </p:cNvSpPr>
          <p:nvPr>
            <p:ph type="sldNum" sz="quarter" idx="14"/>
          </p:nvPr>
        </p:nvSpPr>
        <p:spPr/>
        <p:txBody>
          <a:bodyPr/>
          <a:lstStyle/>
          <a:p>
            <a:pPr>
              <a:defRPr/>
            </a:pPr>
            <a:fld id="{C5FEC31A-A096-4BAC-A56E-A5520D958F2E}" type="slidenum">
              <a:rPr lang="en-US" smtClean="0"/>
              <a:pPr>
                <a:defRPr/>
              </a:pPr>
              <a:t>20</a:t>
            </a:fld>
            <a:endParaRPr lang="en-US"/>
          </a:p>
        </p:txBody>
      </p:sp>
      <p:grpSp>
        <p:nvGrpSpPr>
          <p:cNvPr id="2" name="Group 4"/>
          <p:cNvGrpSpPr>
            <a:grpSpLocks/>
          </p:cNvGrpSpPr>
          <p:nvPr/>
        </p:nvGrpSpPr>
        <p:grpSpPr bwMode="auto">
          <a:xfrm>
            <a:off x="0" y="1423988"/>
            <a:ext cx="4346575" cy="3363912"/>
            <a:chOff x="971466" y="1292434"/>
            <a:chExt cx="4346817" cy="3363485"/>
          </a:xfrm>
        </p:grpSpPr>
        <p:sp>
          <p:nvSpPr>
            <p:cNvPr id="6" name="Rectangle 5"/>
            <p:cNvSpPr/>
            <p:nvPr/>
          </p:nvSpPr>
          <p:spPr>
            <a:xfrm>
              <a:off x="1828764" y="1447989"/>
              <a:ext cx="3489519" cy="319523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600" dirty="0"/>
            </a:p>
          </p:txBody>
        </p:sp>
        <p:grpSp>
          <p:nvGrpSpPr>
            <p:cNvPr id="25675" name="Group 16"/>
            <p:cNvGrpSpPr>
              <a:grpSpLocks/>
            </p:cNvGrpSpPr>
            <p:nvPr/>
          </p:nvGrpSpPr>
          <p:grpSpPr bwMode="auto">
            <a:xfrm>
              <a:off x="971466" y="1292434"/>
              <a:ext cx="870841" cy="3363485"/>
              <a:chOff x="971466" y="1292434"/>
              <a:chExt cx="870841" cy="3363485"/>
            </a:xfrm>
          </p:grpSpPr>
          <p:cxnSp>
            <p:nvCxnSpPr>
              <p:cNvPr id="8" name="Straight Connector 7"/>
              <p:cNvCxnSpPr/>
              <p:nvPr/>
            </p:nvCxnSpPr>
            <p:spPr>
              <a:xfrm rot="16200000" flipH="1">
                <a:off x="207336" y="3045604"/>
                <a:ext cx="3219041"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5677" name="TextBox 8"/>
              <p:cNvSpPr txBox="1">
                <a:spLocks noChangeArrowheads="1"/>
              </p:cNvSpPr>
              <p:nvPr/>
            </p:nvSpPr>
            <p:spPr bwMode="auto">
              <a:xfrm>
                <a:off x="971466" y="1292434"/>
                <a:ext cx="870841" cy="58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Interest</a:t>
                </a:r>
              </a:p>
              <a:p>
                <a:pPr algn="r" eaLnBrk="1" hangingPunct="1"/>
                <a:r>
                  <a:rPr lang="en-US" altLang="en-US" sz="1600"/>
                  <a:t>rate</a:t>
                </a:r>
              </a:p>
            </p:txBody>
          </p:sp>
        </p:grpSp>
      </p:grpSp>
      <p:sp>
        <p:nvSpPr>
          <p:cNvPr id="10" name="TextBox 9"/>
          <p:cNvSpPr txBox="1">
            <a:spLocks noChangeArrowheads="1"/>
          </p:cNvSpPr>
          <p:nvPr/>
        </p:nvSpPr>
        <p:spPr bwMode="auto">
          <a:xfrm>
            <a:off x="84138" y="5770563"/>
            <a:ext cx="8834437"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In panel (a), an increase in the money supply from MS</a:t>
            </a:r>
            <a:r>
              <a:rPr lang="en-US" altLang="en-US" sz="1600" baseline="-25000">
                <a:solidFill>
                  <a:srgbClr val="800080"/>
                </a:solidFill>
              </a:rPr>
              <a:t>1</a:t>
            </a:r>
            <a:r>
              <a:rPr lang="en-US" altLang="en-US" sz="1600">
                <a:solidFill>
                  <a:srgbClr val="800080"/>
                </a:solidFill>
              </a:rPr>
              <a:t> to MS</a:t>
            </a:r>
            <a:r>
              <a:rPr lang="en-US" altLang="en-US" sz="1600" baseline="-25000">
                <a:solidFill>
                  <a:srgbClr val="800080"/>
                </a:solidFill>
              </a:rPr>
              <a:t>2</a:t>
            </a:r>
            <a:r>
              <a:rPr lang="en-US" altLang="en-US" sz="1600">
                <a:solidFill>
                  <a:srgbClr val="800080"/>
                </a:solidFill>
              </a:rPr>
              <a:t> reduces the equilibrium interest rate from r</a:t>
            </a:r>
            <a:r>
              <a:rPr lang="en-US" altLang="en-US" sz="1600" baseline="-25000">
                <a:solidFill>
                  <a:srgbClr val="800080"/>
                </a:solidFill>
              </a:rPr>
              <a:t>1</a:t>
            </a:r>
            <a:r>
              <a:rPr lang="en-US" altLang="en-US" sz="1600">
                <a:solidFill>
                  <a:srgbClr val="800080"/>
                </a:solidFill>
              </a:rPr>
              <a:t> to r</a:t>
            </a:r>
            <a:r>
              <a:rPr lang="en-US" altLang="en-US" sz="1600" baseline="-25000">
                <a:solidFill>
                  <a:srgbClr val="800080"/>
                </a:solidFill>
              </a:rPr>
              <a:t>2</a:t>
            </a:r>
            <a:r>
              <a:rPr lang="en-US" altLang="en-US" sz="1600">
                <a:solidFill>
                  <a:srgbClr val="800080"/>
                </a:solidFill>
              </a:rPr>
              <a:t>. Because the interest rate is the cost of borrowing, the fall in the interest rate raises the quantity of goods and services demanded at a given price level from Y</a:t>
            </a:r>
            <a:r>
              <a:rPr lang="en-US" altLang="en-US" sz="1600" baseline="-25000">
                <a:solidFill>
                  <a:srgbClr val="800080"/>
                </a:solidFill>
              </a:rPr>
              <a:t>1</a:t>
            </a:r>
            <a:r>
              <a:rPr lang="en-US" altLang="en-US" sz="1600">
                <a:solidFill>
                  <a:srgbClr val="800080"/>
                </a:solidFill>
              </a:rPr>
              <a:t> to Y</a:t>
            </a:r>
            <a:r>
              <a:rPr lang="en-US" altLang="en-US" sz="1600" baseline="-25000">
                <a:solidFill>
                  <a:srgbClr val="800080"/>
                </a:solidFill>
              </a:rPr>
              <a:t>2</a:t>
            </a:r>
            <a:r>
              <a:rPr lang="en-US" altLang="en-US" sz="1600">
                <a:solidFill>
                  <a:srgbClr val="800080"/>
                </a:solidFill>
              </a:rPr>
              <a:t>. Thus, in panel (b), the aggregate-demand curve shifts to the right from AD</a:t>
            </a:r>
            <a:r>
              <a:rPr lang="en-US" altLang="en-US" sz="1600" baseline="-25000">
                <a:solidFill>
                  <a:srgbClr val="800080"/>
                </a:solidFill>
              </a:rPr>
              <a:t>1</a:t>
            </a:r>
            <a:r>
              <a:rPr lang="en-US" altLang="en-US" sz="1600">
                <a:solidFill>
                  <a:srgbClr val="800080"/>
                </a:solidFill>
              </a:rPr>
              <a:t> to AD</a:t>
            </a:r>
            <a:r>
              <a:rPr lang="en-US" altLang="en-US" sz="1600" baseline="-25000">
                <a:solidFill>
                  <a:srgbClr val="800080"/>
                </a:solidFill>
              </a:rPr>
              <a:t>2</a:t>
            </a:r>
            <a:r>
              <a:rPr lang="en-US" altLang="en-US" sz="1600">
                <a:solidFill>
                  <a:srgbClr val="800080"/>
                </a:solidFill>
              </a:rPr>
              <a:t>.</a:t>
            </a:r>
          </a:p>
        </p:txBody>
      </p:sp>
      <p:grpSp>
        <p:nvGrpSpPr>
          <p:cNvPr id="5" name="Group 10"/>
          <p:cNvGrpSpPr>
            <a:grpSpLocks/>
          </p:cNvGrpSpPr>
          <p:nvPr/>
        </p:nvGrpSpPr>
        <p:grpSpPr bwMode="auto">
          <a:xfrm>
            <a:off x="687388" y="4810125"/>
            <a:ext cx="3846512" cy="606425"/>
            <a:chOff x="1672441" y="4655126"/>
            <a:chExt cx="3845801" cy="606671"/>
          </a:xfrm>
        </p:grpSpPr>
        <p:cxnSp>
          <p:nvCxnSpPr>
            <p:cNvPr id="12" name="Straight Connector 11"/>
            <p:cNvCxnSpPr/>
            <p:nvPr/>
          </p:nvCxnSpPr>
          <p:spPr>
            <a:xfrm>
              <a:off x="1816876" y="4655126"/>
              <a:ext cx="356169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5672" name="TextBox 12"/>
            <p:cNvSpPr txBox="1">
              <a:spLocks noChangeArrowheads="1"/>
            </p:cNvSpPr>
            <p:nvPr/>
          </p:nvSpPr>
          <p:spPr bwMode="auto">
            <a:xfrm>
              <a:off x="4488959" y="4676903"/>
              <a:ext cx="1029283" cy="584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Quantity</a:t>
              </a:r>
            </a:p>
            <a:p>
              <a:pPr algn="ctr" eaLnBrk="1" hangingPunct="1"/>
              <a:r>
                <a:rPr lang="en-US" altLang="en-US" sz="1600"/>
                <a:t>of money</a:t>
              </a:r>
            </a:p>
          </p:txBody>
        </p:sp>
        <p:sp>
          <p:nvSpPr>
            <p:cNvPr id="25673" name="TextBox 13"/>
            <p:cNvSpPr txBox="1">
              <a:spLocks noChangeArrowheads="1"/>
            </p:cNvSpPr>
            <p:nvPr/>
          </p:nvSpPr>
          <p:spPr bwMode="auto">
            <a:xfrm>
              <a:off x="1672441" y="4665028"/>
              <a:ext cx="298432" cy="33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0</a:t>
              </a:r>
            </a:p>
          </p:txBody>
        </p:sp>
      </p:grpSp>
      <p:sp>
        <p:nvSpPr>
          <p:cNvPr id="15" name="TextBox 14"/>
          <p:cNvSpPr txBox="1">
            <a:spLocks noChangeArrowheads="1"/>
          </p:cNvSpPr>
          <p:nvPr/>
        </p:nvSpPr>
        <p:spPr bwMode="auto">
          <a:xfrm>
            <a:off x="1128713" y="1173163"/>
            <a:ext cx="25765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(a) The Money Market</a:t>
            </a:r>
          </a:p>
        </p:txBody>
      </p:sp>
      <p:grpSp>
        <p:nvGrpSpPr>
          <p:cNvPr id="7" name="Group 39"/>
          <p:cNvGrpSpPr>
            <a:grpSpLocks/>
          </p:cNvGrpSpPr>
          <p:nvPr/>
        </p:nvGrpSpPr>
        <p:grpSpPr bwMode="auto">
          <a:xfrm>
            <a:off x="4387850" y="1385888"/>
            <a:ext cx="4578350" cy="3446462"/>
            <a:chOff x="1191094" y="1209308"/>
            <a:chExt cx="4578243" cy="3446611"/>
          </a:xfrm>
        </p:grpSpPr>
        <p:sp>
          <p:nvSpPr>
            <p:cNvPr id="17" name="Rectangle 16"/>
            <p:cNvSpPr/>
            <p:nvPr/>
          </p:nvSpPr>
          <p:spPr>
            <a:xfrm>
              <a:off x="1829254" y="1402991"/>
              <a:ext cx="3940083" cy="324022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600" dirty="0"/>
            </a:p>
          </p:txBody>
        </p:sp>
        <p:grpSp>
          <p:nvGrpSpPr>
            <p:cNvPr id="25668" name="Group 16"/>
            <p:cNvGrpSpPr>
              <a:grpSpLocks/>
            </p:cNvGrpSpPr>
            <p:nvPr/>
          </p:nvGrpSpPr>
          <p:grpSpPr bwMode="auto">
            <a:xfrm>
              <a:off x="1191094" y="1209308"/>
              <a:ext cx="651207" cy="3446611"/>
              <a:chOff x="1191094" y="1209308"/>
              <a:chExt cx="651207" cy="3446611"/>
            </a:xfrm>
          </p:grpSpPr>
          <p:cxnSp>
            <p:nvCxnSpPr>
              <p:cNvPr id="19" name="Straight Connector 18"/>
              <p:cNvCxnSpPr/>
              <p:nvPr/>
            </p:nvCxnSpPr>
            <p:spPr>
              <a:xfrm rot="16200000" flipH="1">
                <a:off x="182153" y="3021517"/>
                <a:ext cx="3265628" cy="31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5670" name="TextBox 43"/>
              <p:cNvSpPr txBox="1">
                <a:spLocks noChangeArrowheads="1"/>
              </p:cNvSpPr>
              <p:nvPr/>
            </p:nvSpPr>
            <p:spPr bwMode="auto">
              <a:xfrm>
                <a:off x="1191094" y="1209308"/>
                <a:ext cx="651207" cy="58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Price</a:t>
                </a:r>
              </a:p>
              <a:p>
                <a:pPr algn="r" eaLnBrk="1" hangingPunct="1"/>
                <a:r>
                  <a:rPr lang="en-US" altLang="en-US" sz="1600"/>
                  <a:t>level</a:t>
                </a:r>
              </a:p>
            </p:txBody>
          </p:sp>
        </p:grpSp>
      </p:grpSp>
      <p:grpSp>
        <p:nvGrpSpPr>
          <p:cNvPr id="16" name="Group 44"/>
          <p:cNvGrpSpPr>
            <a:grpSpLocks/>
          </p:cNvGrpSpPr>
          <p:nvPr/>
        </p:nvGrpSpPr>
        <p:grpSpPr bwMode="auto">
          <a:xfrm>
            <a:off x="4868863" y="4821238"/>
            <a:ext cx="4279900" cy="369887"/>
            <a:chOff x="1672441" y="4645684"/>
            <a:chExt cx="4278772" cy="369849"/>
          </a:xfrm>
        </p:grpSpPr>
        <p:cxnSp>
          <p:nvCxnSpPr>
            <p:cNvPr id="22" name="Straight Connector 21"/>
            <p:cNvCxnSpPr/>
            <p:nvPr/>
          </p:nvCxnSpPr>
          <p:spPr>
            <a:xfrm flipV="1">
              <a:off x="1816865" y="4645684"/>
              <a:ext cx="3904221" cy="952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5665" name="TextBox 46"/>
            <p:cNvSpPr txBox="1">
              <a:spLocks noChangeArrowheads="1"/>
            </p:cNvSpPr>
            <p:nvPr/>
          </p:nvSpPr>
          <p:spPr bwMode="auto">
            <a:xfrm>
              <a:off x="4144633" y="4676909"/>
              <a:ext cx="1806580" cy="338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Quantity of output</a:t>
              </a:r>
            </a:p>
          </p:txBody>
        </p:sp>
        <p:sp>
          <p:nvSpPr>
            <p:cNvPr id="25666" name="TextBox 47"/>
            <p:cNvSpPr txBox="1">
              <a:spLocks noChangeArrowheads="1"/>
            </p:cNvSpPr>
            <p:nvPr/>
          </p:nvSpPr>
          <p:spPr bwMode="auto">
            <a:xfrm>
              <a:off x="1672441" y="4665028"/>
              <a:ext cx="298427" cy="33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0</a:t>
              </a:r>
            </a:p>
          </p:txBody>
        </p:sp>
      </p:grpSp>
      <p:sp>
        <p:nvSpPr>
          <p:cNvPr id="25" name="TextBox 24"/>
          <p:cNvSpPr txBox="1">
            <a:spLocks noChangeArrowheads="1"/>
          </p:cNvSpPr>
          <p:nvPr/>
        </p:nvSpPr>
        <p:spPr bwMode="auto">
          <a:xfrm>
            <a:off x="5380038" y="1182688"/>
            <a:ext cx="3443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(b) The Aggregate-Demand Curve</a:t>
            </a:r>
          </a:p>
        </p:txBody>
      </p:sp>
      <p:grpSp>
        <p:nvGrpSpPr>
          <p:cNvPr id="18" name="Group 86"/>
          <p:cNvGrpSpPr>
            <a:grpSpLocks/>
          </p:cNvGrpSpPr>
          <p:nvPr/>
        </p:nvGrpSpPr>
        <p:grpSpPr bwMode="auto">
          <a:xfrm>
            <a:off x="5224463" y="2481263"/>
            <a:ext cx="3443287" cy="2357437"/>
            <a:chOff x="1416896" y="1737565"/>
            <a:chExt cx="3443245" cy="2357544"/>
          </a:xfrm>
        </p:grpSpPr>
        <p:cxnSp>
          <p:nvCxnSpPr>
            <p:cNvPr id="27" name="Straight Connector 26"/>
            <p:cNvCxnSpPr/>
            <p:nvPr/>
          </p:nvCxnSpPr>
          <p:spPr>
            <a:xfrm rot="10800000">
              <a:off x="1416896" y="1737565"/>
              <a:ext cx="2208185" cy="2008278"/>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25663" name="TextBox 88"/>
            <p:cNvSpPr txBox="1">
              <a:spLocks noChangeArrowheads="1"/>
            </p:cNvSpPr>
            <p:nvPr/>
          </p:nvSpPr>
          <p:spPr bwMode="auto">
            <a:xfrm>
              <a:off x="3433336" y="3510100"/>
              <a:ext cx="1426805" cy="585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Aggregate</a:t>
              </a:r>
            </a:p>
            <a:p>
              <a:pPr algn="ctr" eaLnBrk="1" hangingPunct="1"/>
              <a:r>
                <a:rPr lang="en-US" altLang="en-US" sz="1600"/>
                <a:t>demand, AD</a:t>
              </a:r>
              <a:r>
                <a:rPr lang="en-US" altLang="en-US" sz="1600" baseline="-25000"/>
                <a:t>1</a:t>
              </a:r>
            </a:p>
          </p:txBody>
        </p:sp>
      </p:grpSp>
      <p:grpSp>
        <p:nvGrpSpPr>
          <p:cNvPr id="21" name="Group 20"/>
          <p:cNvGrpSpPr>
            <a:grpSpLocks/>
          </p:cNvGrpSpPr>
          <p:nvPr/>
        </p:nvGrpSpPr>
        <p:grpSpPr bwMode="auto">
          <a:xfrm>
            <a:off x="1128713" y="2374900"/>
            <a:ext cx="3265487" cy="2463800"/>
            <a:chOff x="990425" y="1559562"/>
            <a:chExt cx="3263847" cy="2462533"/>
          </a:xfrm>
        </p:grpSpPr>
        <p:cxnSp>
          <p:nvCxnSpPr>
            <p:cNvPr id="33" name="Straight Connector 32"/>
            <p:cNvCxnSpPr/>
            <p:nvPr/>
          </p:nvCxnSpPr>
          <p:spPr>
            <a:xfrm rot="16200000" flipV="1">
              <a:off x="1313330" y="1236657"/>
              <a:ext cx="1878633" cy="2524444"/>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25661" name="TextBox 22"/>
            <p:cNvSpPr txBox="1">
              <a:spLocks noChangeArrowheads="1"/>
            </p:cNvSpPr>
            <p:nvPr/>
          </p:nvSpPr>
          <p:spPr bwMode="auto">
            <a:xfrm>
              <a:off x="2656574" y="3437438"/>
              <a:ext cx="1597698" cy="584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Money demand</a:t>
              </a:r>
            </a:p>
            <a:p>
              <a:pPr algn="ctr" eaLnBrk="1" hangingPunct="1"/>
              <a:r>
                <a:rPr lang="en-US" altLang="en-US" sz="1600"/>
                <a:t>at price level P</a:t>
              </a:r>
              <a:endParaRPr lang="en-US" altLang="en-US" sz="1600" baseline="-25000"/>
            </a:p>
          </p:txBody>
        </p:sp>
      </p:grpSp>
      <p:grpSp>
        <p:nvGrpSpPr>
          <p:cNvPr id="26" name="Group 20"/>
          <p:cNvGrpSpPr>
            <a:grpSpLocks/>
          </p:cNvGrpSpPr>
          <p:nvPr/>
        </p:nvGrpSpPr>
        <p:grpSpPr bwMode="auto">
          <a:xfrm>
            <a:off x="957263" y="1666875"/>
            <a:ext cx="1490662" cy="3143250"/>
            <a:chOff x="1244152" y="1003490"/>
            <a:chExt cx="1490943" cy="3143184"/>
          </a:xfrm>
        </p:grpSpPr>
        <p:cxnSp>
          <p:nvCxnSpPr>
            <p:cNvPr id="38" name="Straight Connector 37"/>
            <p:cNvCxnSpPr/>
            <p:nvPr/>
          </p:nvCxnSpPr>
          <p:spPr>
            <a:xfrm rot="5400000" flipH="1" flipV="1">
              <a:off x="768874" y="2869557"/>
              <a:ext cx="2552646" cy="1587"/>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25659" name="TextBox 22"/>
            <p:cNvSpPr txBox="1">
              <a:spLocks noChangeArrowheads="1"/>
            </p:cNvSpPr>
            <p:nvPr/>
          </p:nvSpPr>
          <p:spPr bwMode="auto">
            <a:xfrm>
              <a:off x="1244152" y="1003490"/>
              <a:ext cx="1490943" cy="584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Money supply,</a:t>
              </a:r>
            </a:p>
            <a:p>
              <a:pPr algn="ctr" eaLnBrk="1" hangingPunct="1"/>
              <a:r>
                <a:rPr lang="en-US" altLang="en-US" sz="1600"/>
                <a:t> MS</a:t>
              </a:r>
              <a:r>
                <a:rPr lang="en-US" altLang="en-US" sz="1600" baseline="-25000"/>
                <a:t>1</a:t>
              </a:r>
            </a:p>
          </p:txBody>
        </p:sp>
      </p:grpSp>
      <p:grpSp>
        <p:nvGrpSpPr>
          <p:cNvPr id="29" name="Group 42"/>
          <p:cNvGrpSpPr>
            <a:grpSpLocks/>
          </p:cNvGrpSpPr>
          <p:nvPr/>
        </p:nvGrpSpPr>
        <p:grpSpPr bwMode="auto">
          <a:xfrm>
            <a:off x="498475" y="2638425"/>
            <a:ext cx="1341438" cy="338138"/>
            <a:chOff x="486875" y="2898886"/>
            <a:chExt cx="1341708" cy="338554"/>
          </a:xfrm>
        </p:grpSpPr>
        <p:grpSp>
          <p:nvGrpSpPr>
            <p:cNvPr id="25654" name="Group 36"/>
            <p:cNvGrpSpPr>
              <a:grpSpLocks/>
            </p:cNvGrpSpPr>
            <p:nvPr/>
          </p:nvGrpSpPr>
          <p:grpSpPr bwMode="auto">
            <a:xfrm>
              <a:off x="486875" y="2898886"/>
              <a:ext cx="1270673" cy="338554"/>
              <a:chOff x="1520010" y="2972792"/>
              <a:chExt cx="1270661" cy="339104"/>
            </a:xfrm>
          </p:grpSpPr>
          <p:cxnSp>
            <p:nvCxnSpPr>
              <p:cNvPr id="46" name="Straight Connector 45"/>
              <p:cNvCxnSpPr/>
              <p:nvPr/>
            </p:nvCxnSpPr>
            <p:spPr>
              <a:xfrm>
                <a:off x="1829632" y="3173388"/>
                <a:ext cx="960621" cy="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5657" name="TextBox 38"/>
              <p:cNvSpPr txBox="1">
                <a:spLocks noChangeArrowheads="1"/>
              </p:cNvSpPr>
              <p:nvPr/>
            </p:nvSpPr>
            <p:spPr bwMode="auto">
              <a:xfrm>
                <a:off x="1520010" y="2972792"/>
                <a:ext cx="328933" cy="339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r</a:t>
                </a:r>
                <a:r>
                  <a:rPr lang="en-US" altLang="en-US" sz="1600" baseline="-25000"/>
                  <a:t>1</a:t>
                </a:r>
              </a:p>
            </p:txBody>
          </p:sp>
        </p:grpSp>
        <p:sp>
          <p:nvSpPr>
            <p:cNvPr id="25655" name="Freeform 183"/>
            <p:cNvSpPr>
              <a:spLocks/>
            </p:cNvSpPr>
            <p:nvPr/>
          </p:nvSpPr>
          <p:spPr bwMode="auto">
            <a:xfrm>
              <a:off x="1682376" y="3031140"/>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600"/>
            </a:p>
          </p:txBody>
        </p:sp>
      </p:grpSp>
      <p:grpSp>
        <p:nvGrpSpPr>
          <p:cNvPr id="31" name="Group 52"/>
          <p:cNvGrpSpPr>
            <a:grpSpLocks/>
          </p:cNvGrpSpPr>
          <p:nvPr/>
        </p:nvGrpSpPr>
        <p:grpSpPr bwMode="auto">
          <a:xfrm>
            <a:off x="5703888" y="3028950"/>
            <a:ext cx="396875" cy="2152650"/>
            <a:chOff x="6238739" y="3171662"/>
            <a:chExt cx="396262" cy="2152547"/>
          </a:xfrm>
        </p:grpSpPr>
        <p:grpSp>
          <p:nvGrpSpPr>
            <p:cNvPr id="25650" name="Group 43"/>
            <p:cNvGrpSpPr>
              <a:grpSpLocks/>
            </p:cNvGrpSpPr>
            <p:nvPr/>
          </p:nvGrpSpPr>
          <p:grpSpPr bwMode="auto">
            <a:xfrm>
              <a:off x="6238739" y="3241960"/>
              <a:ext cx="396262" cy="2082249"/>
              <a:chOff x="3012877" y="3124900"/>
              <a:chExt cx="396151" cy="2082561"/>
            </a:xfrm>
          </p:grpSpPr>
          <p:sp>
            <p:nvSpPr>
              <p:cNvPr id="25652" name="TextBox 96"/>
              <p:cNvSpPr txBox="1">
                <a:spLocks noChangeArrowheads="1"/>
              </p:cNvSpPr>
              <p:nvPr/>
            </p:nvSpPr>
            <p:spPr bwMode="auto">
              <a:xfrm>
                <a:off x="3012877" y="4868856"/>
                <a:ext cx="396151" cy="338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1</a:t>
                </a:r>
              </a:p>
            </p:txBody>
          </p:sp>
          <p:cxnSp>
            <p:nvCxnSpPr>
              <p:cNvPr id="57" name="Straight Connector 56"/>
              <p:cNvCxnSpPr/>
              <p:nvPr/>
            </p:nvCxnSpPr>
            <p:spPr>
              <a:xfrm rot="16200000" flipH="1">
                <a:off x="2338554" y="3984171"/>
                <a:ext cx="1722613" cy="3169"/>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25651" name="Freeform 183"/>
            <p:cNvSpPr>
              <a:spLocks/>
            </p:cNvSpPr>
            <p:nvPr/>
          </p:nvSpPr>
          <p:spPr bwMode="auto">
            <a:xfrm>
              <a:off x="6359268" y="3171662"/>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600"/>
            </a:p>
          </p:txBody>
        </p:sp>
      </p:grpSp>
      <p:grpSp>
        <p:nvGrpSpPr>
          <p:cNvPr id="35" name="Group 92"/>
          <p:cNvGrpSpPr>
            <a:grpSpLocks/>
          </p:cNvGrpSpPr>
          <p:nvPr/>
        </p:nvGrpSpPr>
        <p:grpSpPr bwMode="auto">
          <a:xfrm>
            <a:off x="4614863" y="2930525"/>
            <a:ext cx="1298575" cy="338138"/>
            <a:chOff x="1425010" y="3008290"/>
            <a:chExt cx="1298975" cy="337387"/>
          </a:xfrm>
        </p:grpSpPr>
        <p:cxnSp>
          <p:nvCxnSpPr>
            <p:cNvPr id="59" name="Straight Connector 58"/>
            <p:cNvCxnSpPr/>
            <p:nvPr/>
          </p:nvCxnSpPr>
          <p:spPr>
            <a:xfrm>
              <a:off x="1829947" y="3171440"/>
              <a:ext cx="894038" cy="4751"/>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5649" name="TextBox 94"/>
            <p:cNvSpPr txBox="1">
              <a:spLocks noChangeArrowheads="1"/>
            </p:cNvSpPr>
            <p:nvPr/>
          </p:nvSpPr>
          <p:spPr bwMode="auto">
            <a:xfrm>
              <a:off x="1425010" y="3008290"/>
              <a:ext cx="320919" cy="33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P</a:t>
              </a:r>
              <a:endParaRPr lang="en-US" altLang="en-US" sz="1600" baseline="-25000"/>
            </a:p>
          </p:txBody>
        </p:sp>
      </p:grpSp>
      <p:cxnSp>
        <p:nvCxnSpPr>
          <p:cNvPr id="66" name="Straight Arrow Connector 65"/>
          <p:cNvCxnSpPr/>
          <p:nvPr/>
        </p:nvCxnSpPr>
        <p:spPr>
          <a:xfrm>
            <a:off x="1817688" y="2505075"/>
            <a:ext cx="925512" cy="0"/>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8" name="Straight Arrow Connector 67"/>
          <p:cNvCxnSpPr/>
          <p:nvPr/>
        </p:nvCxnSpPr>
        <p:spPr>
          <a:xfrm rot="10800000" flipV="1">
            <a:off x="5380038" y="2552700"/>
            <a:ext cx="887412" cy="0"/>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36" name="Group 69"/>
          <p:cNvGrpSpPr>
            <a:grpSpLocks/>
          </p:cNvGrpSpPr>
          <p:nvPr/>
        </p:nvGrpSpPr>
        <p:grpSpPr bwMode="auto">
          <a:xfrm>
            <a:off x="2363788" y="2195513"/>
            <a:ext cx="2228850" cy="738187"/>
            <a:chOff x="4381998" y="3109335"/>
            <a:chExt cx="2229063" cy="738664"/>
          </a:xfrm>
        </p:grpSpPr>
        <p:sp>
          <p:nvSpPr>
            <p:cNvPr id="25646" name="TextBox 22"/>
            <p:cNvSpPr txBox="1">
              <a:spLocks noChangeArrowheads="1"/>
            </p:cNvSpPr>
            <p:nvPr/>
          </p:nvSpPr>
          <p:spPr bwMode="auto">
            <a:xfrm>
              <a:off x="5023767" y="3109335"/>
              <a:ext cx="1587294" cy="73866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1. When the Fed</a:t>
              </a:r>
            </a:p>
            <a:p>
              <a:pPr eaLnBrk="1" hangingPunct="1"/>
              <a:r>
                <a:rPr lang="en-US" altLang="en-US" sz="1400">
                  <a:solidFill>
                    <a:srgbClr val="800080"/>
                  </a:solidFill>
                </a:rPr>
                <a:t>increases the</a:t>
              </a:r>
            </a:p>
            <a:p>
              <a:pPr eaLnBrk="1" hangingPunct="1"/>
              <a:r>
                <a:rPr lang="en-US" altLang="en-US" sz="1400">
                  <a:solidFill>
                    <a:srgbClr val="800080"/>
                  </a:solidFill>
                </a:rPr>
                <a:t>money supply . . .</a:t>
              </a:r>
              <a:endParaRPr lang="en-US" altLang="en-US" sz="1400" baseline="-25000">
                <a:solidFill>
                  <a:srgbClr val="800080"/>
                </a:solidFill>
              </a:endParaRPr>
            </a:p>
          </p:txBody>
        </p:sp>
        <p:cxnSp>
          <p:nvCxnSpPr>
            <p:cNvPr id="72" name="Straight Connector 71"/>
            <p:cNvCxnSpPr/>
            <p:nvPr/>
          </p:nvCxnSpPr>
          <p:spPr>
            <a:xfrm rot="10800000">
              <a:off x="4381998" y="3431805"/>
              <a:ext cx="652524" cy="214451"/>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37" name="Group 20"/>
          <p:cNvGrpSpPr>
            <a:grpSpLocks/>
          </p:cNvGrpSpPr>
          <p:nvPr/>
        </p:nvGrpSpPr>
        <p:grpSpPr bwMode="auto">
          <a:xfrm>
            <a:off x="2533650" y="1890713"/>
            <a:ext cx="625475" cy="2928937"/>
            <a:chOff x="1790075" y="1217203"/>
            <a:chExt cx="625097" cy="2929471"/>
          </a:xfrm>
        </p:grpSpPr>
        <p:cxnSp>
          <p:nvCxnSpPr>
            <p:cNvPr id="88" name="Straight Connector 87"/>
            <p:cNvCxnSpPr/>
            <p:nvPr/>
          </p:nvCxnSpPr>
          <p:spPr>
            <a:xfrm rot="5400000" flipH="1" flipV="1">
              <a:off x="768132" y="2869298"/>
              <a:ext cx="2553165" cy="1587"/>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5645" name="TextBox 22"/>
            <p:cNvSpPr txBox="1">
              <a:spLocks noChangeArrowheads="1"/>
            </p:cNvSpPr>
            <p:nvPr/>
          </p:nvSpPr>
          <p:spPr bwMode="auto">
            <a:xfrm>
              <a:off x="1790075" y="1217203"/>
              <a:ext cx="625097" cy="338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 MS</a:t>
              </a:r>
              <a:r>
                <a:rPr lang="en-US" altLang="en-US" sz="1600" baseline="-25000"/>
                <a:t>2</a:t>
              </a:r>
            </a:p>
          </p:txBody>
        </p:sp>
      </p:grpSp>
      <p:grpSp>
        <p:nvGrpSpPr>
          <p:cNvPr id="40" name="Group 47"/>
          <p:cNvGrpSpPr>
            <a:grpSpLocks/>
          </p:cNvGrpSpPr>
          <p:nvPr/>
        </p:nvGrpSpPr>
        <p:grpSpPr bwMode="auto">
          <a:xfrm>
            <a:off x="496888" y="3395663"/>
            <a:ext cx="2376487" cy="338137"/>
            <a:chOff x="486875" y="2898884"/>
            <a:chExt cx="2377053" cy="338554"/>
          </a:xfrm>
        </p:grpSpPr>
        <p:grpSp>
          <p:nvGrpSpPr>
            <p:cNvPr id="25640" name="Group 36"/>
            <p:cNvGrpSpPr>
              <a:grpSpLocks/>
            </p:cNvGrpSpPr>
            <p:nvPr/>
          </p:nvGrpSpPr>
          <p:grpSpPr bwMode="auto">
            <a:xfrm>
              <a:off x="486875" y="2898884"/>
              <a:ext cx="2377053" cy="338554"/>
              <a:chOff x="1520010" y="2972790"/>
              <a:chExt cx="2377030" cy="339104"/>
            </a:xfrm>
          </p:grpSpPr>
          <p:cxnSp>
            <p:nvCxnSpPr>
              <p:cNvPr id="51" name="Straight Connector 50"/>
              <p:cNvCxnSpPr/>
              <p:nvPr/>
            </p:nvCxnSpPr>
            <p:spPr>
              <a:xfrm>
                <a:off x="1831231" y="3173387"/>
                <a:ext cx="2065809" cy="159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5643" name="TextBox 38"/>
              <p:cNvSpPr txBox="1">
                <a:spLocks noChangeArrowheads="1"/>
              </p:cNvSpPr>
              <p:nvPr/>
            </p:nvSpPr>
            <p:spPr bwMode="auto">
              <a:xfrm>
                <a:off x="1520010" y="2972790"/>
                <a:ext cx="328933" cy="339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r</a:t>
                </a:r>
                <a:r>
                  <a:rPr lang="en-US" altLang="en-US" sz="1600" baseline="-25000"/>
                  <a:t>2</a:t>
                </a:r>
              </a:p>
            </p:txBody>
          </p:sp>
        </p:grpSp>
        <p:sp>
          <p:nvSpPr>
            <p:cNvPr id="25641" name="Freeform 183"/>
            <p:cNvSpPr>
              <a:spLocks/>
            </p:cNvSpPr>
            <p:nvPr/>
          </p:nvSpPr>
          <p:spPr bwMode="auto">
            <a:xfrm>
              <a:off x="2715501" y="3031140"/>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600"/>
            </a:p>
          </p:txBody>
        </p:sp>
      </p:grpSp>
      <p:cxnSp>
        <p:nvCxnSpPr>
          <p:cNvPr id="90" name="Straight Arrow Connector 89"/>
          <p:cNvCxnSpPr/>
          <p:nvPr/>
        </p:nvCxnSpPr>
        <p:spPr>
          <a:xfrm rot="16200000" flipV="1">
            <a:off x="629444" y="3229769"/>
            <a:ext cx="665162" cy="0"/>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2" name="Group 86"/>
          <p:cNvGrpSpPr>
            <a:grpSpLocks/>
          </p:cNvGrpSpPr>
          <p:nvPr/>
        </p:nvGrpSpPr>
        <p:grpSpPr bwMode="auto">
          <a:xfrm>
            <a:off x="5700713" y="1981200"/>
            <a:ext cx="2786062" cy="2289175"/>
            <a:chOff x="1416896" y="1737565"/>
            <a:chExt cx="2785777" cy="2289426"/>
          </a:xfrm>
        </p:grpSpPr>
        <p:cxnSp>
          <p:nvCxnSpPr>
            <p:cNvPr id="96" name="Straight Connector 95"/>
            <p:cNvCxnSpPr/>
            <p:nvPr/>
          </p:nvCxnSpPr>
          <p:spPr>
            <a:xfrm rot="10800000">
              <a:off x="1416896" y="1737565"/>
              <a:ext cx="2207986" cy="2008408"/>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5639" name="TextBox 88"/>
            <p:cNvSpPr txBox="1">
              <a:spLocks noChangeArrowheads="1"/>
            </p:cNvSpPr>
            <p:nvPr/>
          </p:nvSpPr>
          <p:spPr bwMode="auto">
            <a:xfrm>
              <a:off x="3658957" y="3688302"/>
              <a:ext cx="543716" cy="338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AD</a:t>
              </a:r>
              <a:r>
                <a:rPr lang="en-US" altLang="en-US" sz="1600" baseline="-25000"/>
                <a:t>2</a:t>
              </a:r>
            </a:p>
          </p:txBody>
        </p:sp>
      </p:grpSp>
      <p:cxnSp>
        <p:nvCxnSpPr>
          <p:cNvPr id="98" name="Straight Connector 97"/>
          <p:cNvCxnSpPr/>
          <p:nvPr/>
        </p:nvCxnSpPr>
        <p:spPr bwMode="auto">
          <a:xfrm flipV="1">
            <a:off x="5969000" y="3098800"/>
            <a:ext cx="990600" cy="635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3" name="Group 102"/>
          <p:cNvGrpSpPr>
            <a:grpSpLocks/>
          </p:cNvGrpSpPr>
          <p:nvPr/>
        </p:nvGrpSpPr>
        <p:grpSpPr bwMode="auto">
          <a:xfrm>
            <a:off x="6746875" y="3038475"/>
            <a:ext cx="396875" cy="2152650"/>
            <a:chOff x="6238740" y="3171662"/>
            <a:chExt cx="396262" cy="2152542"/>
          </a:xfrm>
        </p:grpSpPr>
        <p:grpSp>
          <p:nvGrpSpPr>
            <p:cNvPr id="25634" name="Group 43"/>
            <p:cNvGrpSpPr>
              <a:grpSpLocks/>
            </p:cNvGrpSpPr>
            <p:nvPr/>
          </p:nvGrpSpPr>
          <p:grpSpPr bwMode="auto">
            <a:xfrm>
              <a:off x="6238740" y="3241957"/>
              <a:ext cx="396262" cy="2082247"/>
              <a:chOff x="3012878" y="3124900"/>
              <a:chExt cx="396151" cy="2082561"/>
            </a:xfrm>
          </p:grpSpPr>
          <p:sp>
            <p:nvSpPr>
              <p:cNvPr id="25636" name="TextBox 96"/>
              <p:cNvSpPr txBox="1">
                <a:spLocks noChangeArrowheads="1"/>
              </p:cNvSpPr>
              <p:nvPr/>
            </p:nvSpPr>
            <p:spPr bwMode="auto">
              <a:xfrm>
                <a:off x="3012878" y="4868856"/>
                <a:ext cx="396151" cy="338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Y</a:t>
                </a:r>
                <a:r>
                  <a:rPr lang="en-US" altLang="en-US" sz="1600" baseline="-25000"/>
                  <a:t>2</a:t>
                </a:r>
              </a:p>
            </p:txBody>
          </p:sp>
          <p:cxnSp>
            <p:nvCxnSpPr>
              <p:cNvPr id="107" name="Straight Connector 106"/>
              <p:cNvCxnSpPr/>
              <p:nvPr/>
            </p:nvCxnSpPr>
            <p:spPr>
              <a:xfrm rot="16200000" flipH="1">
                <a:off x="2338556" y="3984172"/>
                <a:ext cx="1722612" cy="3169"/>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25635" name="Freeform 183"/>
            <p:cNvSpPr>
              <a:spLocks/>
            </p:cNvSpPr>
            <p:nvPr/>
          </p:nvSpPr>
          <p:spPr bwMode="auto">
            <a:xfrm>
              <a:off x="6359268" y="3171662"/>
              <a:ext cx="146207" cy="136723"/>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600"/>
            </a:p>
          </p:txBody>
        </p:sp>
      </p:grpSp>
      <p:cxnSp>
        <p:nvCxnSpPr>
          <p:cNvPr id="108" name="Straight Arrow Connector 107"/>
          <p:cNvCxnSpPr/>
          <p:nvPr/>
        </p:nvCxnSpPr>
        <p:spPr>
          <a:xfrm rot="10800000" flipV="1">
            <a:off x="5994400" y="4675188"/>
            <a:ext cx="889000" cy="1587"/>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8" name="Group 110"/>
          <p:cNvGrpSpPr>
            <a:grpSpLocks/>
          </p:cNvGrpSpPr>
          <p:nvPr/>
        </p:nvGrpSpPr>
        <p:grpSpPr bwMode="auto">
          <a:xfrm>
            <a:off x="962025" y="3313113"/>
            <a:ext cx="2119313" cy="2289175"/>
            <a:chOff x="5343899" y="2697675"/>
            <a:chExt cx="2119001" cy="2288667"/>
          </a:xfrm>
        </p:grpSpPr>
        <p:sp>
          <p:nvSpPr>
            <p:cNvPr id="25632" name="TextBox 22"/>
            <p:cNvSpPr txBox="1">
              <a:spLocks noChangeArrowheads="1"/>
            </p:cNvSpPr>
            <p:nvPr/>
          </p:nvSpPr>
          <p:spPr bwMode="auto">
            <a:xfrm>
              <a:off x="5617523" y="4463122"/>
              <a:ext cx="1845377" cy="523220"/>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2. . . . the equilibrium</a:t>
              </a:r>
            </a:p>
            <a:p>
              <a:pPr eaLnBrk="1" hangingPunct="1"/>
              <a:r>
                <a:rPr lang="en-US" altLang="en-US" sz="1400">
                  <a:solidFill>
                    <a:srgbClr val="800080"/>
                  </a:solidFill>
                </a:rPr>
                <a:t>interest rate falls . . .</a:t>
              </a:r>
              <a:endParaRPr lang="en-US" altLang="en-US" sz="1400" baseline="-25000">
                <a:solidFill>
                  <a:srgbClr val="800080"/>
                </a:solidFill>
              </a:endParaRPr>
            </a:p>
          </p:txBody>
        </p:sp>
        <p:cxnSp>
          <p:nvCxnSpPr>
            <p:cNvPr id="113" name="Straight Connector 112"/>
            <p:cNvCxnSpPr/>
            <p:nvPr/>
          </p:nvCxnSpPr>
          <p:spPr>
            <a:xfrm rot="16200000" flipV="1">
              <a:off x="4881277" y="3160297"/>
              <a:ext cx="1764908" cy="839664"/>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49" name="Group 119"/>
          <p:cNvGrpSpPr>
            <a:grpSpLocks/>
          </p:cNvGrpSpPr>
          <p:nvPr/>
        </p:nvGrpSpPr>
        <p:grpSpPr bwMode="auto">
          <a:xfrm>
            <a:off x="4559300" y="4691063"/>
            <a:ext cx="4113213" cy="993775"/>
            <a:chOff x="2589328" y="5785260"/>
            <a:chExt cx="4113627" cy="994263"/>
          </a:xfrm>
        </p:grpSpPr>
        <p:sp>
          <p:nvSpPr>
            <p:cNvPr id="25630" name="TextBox 22"/>
            <p:cNvSpPr txBox="1">
              <a:spLocks noChangeArrowheads="1"/>
            </p:cNvSpPr>
            <p:nvPr/>
          </p:nvSpPr>
          <p:spPr bwMode="auto">
            <a:xfrm>
              <a:off x="2589328" y="6256303"/>
              <a:ext cx="4113627" cy="523220"/>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400">
                  <a:solidFill>
                    <a:srgbClr val="800080"/>
                  </a:solidFill>
                </a:rPr>
                <a:t>3. . . . which increases the quantity  of goods and </a:t>
              </a:r>
            </a:p>
            <a:p>
              <a:pPr eaLnBrk="1" hangingPunct="1"/>
              <a:r>
                <a:rPr lang="en-US" altLang="en-US" sz="1400">
                  <a:solidFill>
                    <a:srgbClr val="800080"/>
                  </a:solidFill>
                </a:rPr>
                <a:t>services demanded  at a given price level.</a:t>
              </a:r>
              <a:endParaRPr lang="en-US" altLang="en-US" sz="1400" baseline="-25000">
                <a:solidFill>
                  <a:srgbClr val="800080"/>
                </a:solidFill>
              </a:endParaRPr>
            </a:p>
          </p:txBody>
        </p:sp>
        <p:cxnSp>
          <p:nvCxnSpPr>
            <p:cNvPr id="122" name="Straight Connector 121"/>
            <p:cNvCxnSpPr/>
            <p:nvPr/>
          </p:nvCxnSpPr>
          <p:spPr>
            <a:xfrm rot="5400000" flipH="1" flipV="1">
              <a:off x="4169754" y="5975076"/>
              <a:ext cx="463778" cy="84145"/>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cxnSp>
        <p:nvCxnSpPr>
          <p:cNvPr id="14" name="Straight Connector 13"/>
          <p:cNvCxnSpPr/>
          <p:nvPr/>
        </p:nvCxnSpPr>
        <p:spPr>
          <a:xfrm flipV="1">
            <a:off x="5380038" y="1520825"/>
            <a:ext cx="1235868" cy="2674938"/>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5039072" y="3101975"/>
            <a:ext cx="2954337"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65240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par>
                                <p:cTn id="12" presetID="22" presetClass="entr" presetSubtype="4"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par>
                          <p:cTn id="15" fill="hold" nodeType="afterGroup">
                            <p:stCondLst>
                              <p:cond delay="1000"/>
                            </p:stCondLst>
                            <p:childTnLst>
                              <p:par>
                                <p:cTn id="16" presetID="22" presetClass="entr" presetSubtype="8"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wipe(left)">
                                      <p:cBhvr>
                                        <p:cTn id="18" dur="1000"/>
                                        <p:tgtEl>
                                          <p:spTgt spid="21"/>
                                        </p:tgtEl>
                                      </p:cBhvr>
                                    </p:animEffect>
                                  </p:childTnLst>
                                </p:cTn>
                              </p:par>
                            </p:childTnLst>
                          </p:cTn>
                        </p:par>
                        <p:par>
                          <p:cTn id="19" fill="hold" nodeType="afterGroup">
                            <p:stCondLst>
                              <p:cond delay="2000"/>
                            </p:stCondLst>
                            <p:childTnLst>
                              <p:par>
                                <p:cTn id="20" presetID="22" presetClass="entr" presetSubtype="1"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up)">
                                      <p:cBhvr>
                                        <p:cTn id="22" dur="1000"/>
                                        <p:tgtEl>
                                          <p:spTgt spid="26"/>
                                        </p:tgtEl>
                                      </p:cBhvr>
                                    </p:animEffect>
                                  </p:childTnLst>
                                </p:cTn>
                              </p:par>
                            </p:childTnLst>
                          </p:cTn>
                        </p:par>
                        <p:par>
                          <p:cTn id="23" fill="hold" nodeType="afterGroup">
                            <p:stCondLst>
                              <p:cond delay="3000"/>
                            </p:stCondLst>
                            <p:childTnLst>
                              <p:par>
                                <p:cTn id="24" presetID="22" presetClass="entr" presetSubtype="8"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left)">
                                      <p:cBhvr>
                                        <p:cTn id="26" dur="1000"/>
                                        <p:tgtEl>
                                          <p:spTgt spid="29"/>
                                        </p:tgtEl>
                                      </p:cBhvr>
                                    </p:animEffect>
                                  </p:childTnLst>
                                </p:cTn>
                              </p:par>
                            </p:childTnLst>
                          </p:cTn>
                        </p:par>
                        <p:par>
                          <p:cTn id="27" fill="hold" nodeType="afterGroup">
                            <p:stCondLst>
                              <p:cond delay="4000"/>
                            </p:stCondLst>
                            <p:childTnLst>
                              <p:par>
                                <p:cTn id="28" presetID="22" presetClass="entr" presetSubtype="8"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childTnLst>
                          </p:cTn>
                        </p:par>
                        <p:par>
                          <p:cTn id="31" fill="hold" nodeType="afterGroup">
                            <p:stCondLst>
                              <p:cond delay="45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2" presetClass="entr" presetSubtype="4"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down)">
                                      <p:cBhvr>
                                        <p:cTn id="37" dur="500"/>
                                        <p:tgtEl>
                                          <p:spTgt spid="7"/>
                                        </p:tgtEl>
                                      </p:cBhvr>
                                    </p:animEffect>
                                  </p:childTnLst>
                                </p:cTn>
                              </p:par>
                            </p:childTnLst>
                          </p:cTn>
                        </p:par>
                        <p:par>
                          <p:cTn id="38" fill="hold" nodeType="afterGroup">
                            <p:stCondLst>
                              <p:cond delay="5000"/>
                            </p:stCondLst>
                            <p:childTnLst>
                              <p:par>
                                <p:cTn id="39" presetID="22" presetClass="entr" presetSubtype="8"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left)">
                                      <p:cBhvr>
                                        <p:cTn id="41" dur="1000"/>
                                        <p:tgtEl>
                                          <p:spTgt spid="18"/>
                                        </p:tgtEl>
                                      </p:cBhvr>
                                    </p:animEffect>
                                  </p:childTnLst>
                                </p:cTn>
                              </p:par>
                            </p:childTnLst>
                          </p:cTn>
                        </p:par>
                        <p:par>
                          <p:cTn id="42" fill="hold" nodeType="afterGroup">
                            <p:stCondLst>
                              <p:cond delay="6000"/>
                            </p:stCondLst>
                            <p:childTnLst>
                              <p:par>
                                <p:cTn id="43" presetID="22" presetClass="entr" presetSubtype="8"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ipe(left)">
                                      <p:cBhvr>
                                        <p:cTn id="45" dur="1000"/>
                                        <p:tgtEl>
                                          <p:spTgt spid="35"/>
                                        </p:tgtEl>
                                      </p:cBhvr>
                                    </p:animEffect>
                                  </p:childTnLst>
                                </p:cTn>
                              </p:par>
                            </p:childTnLst>
                          </p:cTn>
                        </p:par>
                        <p:par>
                          <p:cTn id="46" fill="hold" nodeType="afterGroup">
                            <p:stCondLst>
                              <p:cond delay="7000"/>
                            </p:stCondLst>
                            <p:childTnLst>
                              <p:par>
                                <p:cTn id="47" presetID="22" presetClass="entr" presetSubtype="1" fill="hold"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wipe(up)">
                                      <p:cBhvr>
                                        <p:cTn id="49" dur="1000"/>
                                        <p:tgtEl>
                                          <p:spTgt spid="31"/>
                                        </p:tgtEl>
                                      </p:cBhvr>
                                    </p:animEffect>
                                  </p:childTnLst>
                                </p:cTn>
                              </p:par>
                            </p:childTnLst>
                          </p:cTn>
                        </p:par>
                        <p:par>
                          <p:cTn id="50" fill="hold" nodeType="afterGroup">
                            <p:stCondLst>
                              <p:cond delay="8000"/>
                            </p:stCondLst>
                            <p:childTnLst>
                              <p:par>
                                <p:cTn id="51" presetID="22" presetClass="entr" presetSubtype="8" fill="hold" nodeType="afterEffect">
                                  <p:stCondLst>
                                    <p:cond delay="1000"/>
                                  </p:stCondLst>
                                  <p:childTnLst>
                                    <p:set>
                                      <p:cBhvr>
                                        <p:cTn id="52" dur="1" fill="hold">
                                          <p:stCondLst>
                                            <p:cond delay="0"/>
                                          </p:stCondLst>
                                        </p:cTn>
                                        <p:tgtEl>
                                          <p:spTgt spid="66"/>
                                        </p:tgtEl>
                                        <p:attrNameLst>
                                          <p:attrName>style.visibility</p:attrName>
                                        </p:attrNameLst>
                                      </p:cBhvr>
                                      <p:to>
                                        <p:strVal val="visible"/>
                                      </p:to>
                                    </p:set>
                                    <p:animEffect transition="in" filter="wipe(left)">
                                      <p:cBhvr>
                                        <p:cTn id="53" dur="500"/>
                                        <p:tgtEl>
                                          <p:spTgt spid="66"/>
                                        </p:tgtEl>
                                      </p:cBhvr>
                                    </p:animEffect>
                                  </p:childTnLst>
                                </p:cTn>
                              </p:par>
                            </p:childTnLst>
                          </p:cTn>
                        </p:par>
                        <p:par>
                          <p:cTn id="54" fill="hold" nodeType="afterGroup">
                            <p:stCondLst>
                              <p:cond delay="9500"/>
                            </p:stCondLst>
                            <p:childTnLst>
                              <p:par>
                                <p:cTn id="55" presetID="22" presetClass="entr" presetSubtype="1" fill="hold"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wipe(up)">
                                      <p:cBhvr>
                                        <p:cTn id="57" dur="1000"/>
                                        <p:tgtEl>
                                          <p:spTgt spid="37"/>
                                        </p:tgtEl>
                                      </p:cBhvr>
                                    </p:animEffect>
                                  </p:childTnLst>
                                </p:cTn>
                              </p:par>
                            </p:childTnLst>
                          </p:cTn>
                        </p:par>
                        <p:par>
                          <p:cTn id="58" fill="hold" nodeType="afterGroup">
                            <p:stCondLst>
                              <p:cond delay="10500"/>
                            </p:stCondLst>
                            <p:childTnLst>
                              <p:par>
                                <p:cTn id="59" presetID="22" presetClass="entr" presetSubtype="8" fill="hold" nodeType="after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500"/>
                                        <p:tgtEl>
                                          <p:spTgt spid="36"/>
                                        </p:tgtEl>
                                      </p:cBhvr>
                                    </p:animEffect>
                                  </p:childTnLst>
                                </p:cTn>
                              </p:par>
                            </p:childTnLst>
                          </p:cTn>
                        </p:par>
                        <p:par>
                          <p:cTn id="62" fill="hold" nodeType="afterGroup">
                            <p:stCondLst>
                              <p:cond delay="11000"/>
                            </p:stCondLst>
                            <p:childTnLst>
                              <p:par>
                                <p:cTn id="63" presetID="22" presetClass="entr" presetSubtype="8" fill="hold" nodeType="afterEffect">
                                  <p:stCondLst>
                                    <p:cond delay="0"/>
                                  </p:stCondLst>
                                  <p:childTnLst>
                                    <p:set>
                                      <p:cBhvr>
                                        <p:cTn id="64" dur="1" fill="hold">
                                          <p:stCondLst>
                                            <p:cond delay="0"/>
                                          </p:stCondLst>
                                        </p:cTn>
                                        <p:tgtEl>
                                          <p:spTgt spid="40"/>
                                        </p:tgtEl>
                                        <p:attrNameLst>
                                          <p:attrName>style.visibility</p:attrName>
                                        </p:attrNameLst>
                                      </p:cBhvr>
                                      <p:to>
                                        <p:strVal val="visible"/>
                                      </p:to>
                                    </p:set>
                                    <p:animEffect transition="in" filter="wipe(left)">
                                      <p:cBhvr>
                                        <p:cTn id="65" dur="1000"/>
                                        <p:tgtEl>
                                          <p:spTgt spid="40"/>
                                        </p:tgtEl>
                                      </p:cBhvr>
                                    </p:animEffect>
                                  </p:childTnLst>
                                </p:cTn>
                              </p:par>
                            </p:childTnLst>
                          </p:cTn>
                        </p:par>
                        <p:par>
                          <p:cTn id="66" fill="hold" nodeType="afterGroup">
                            <p:stCondLst>
                              <p:cond delay="12000"/>
                            </p:stCondLst>
                            <p:childTnLst>
                              <p:par>
                                <p:cTn id="67" presetID="22" presetClass="entr" presetSubtype="1" fill="hold"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ipe(up)">
                                      <p:cBhvr>
                                        <p:cTn id="69" dur="500"/>
                                        <p:tgtEl>
                                          <p:spTgt spid="90"/>
                                        </p:tgtEl>
                                      </p:cBhvr>
                                    </p:animEffect>
                                  </p:childTnLst>
                                </p:cTn>
                              </p:par>
                            </p:childTnLst>
                          </p:cTn>
                        </p:par>
                        <p:par>
                          <p:cTn id="70" fill="hold" nodeType="afterGroup">
                            <p:stCondLst>
                              <p:cond delay="12500"/>
                            </p:stCondLst>
                            <p:childTnLst>
                              <p:par>
                                <p:cTn id="71" presetID="22" presetClass="entr" presetSubtype="8" fill="hold" nodeType="afterEffect">
                                  <p:stCondLst>
                                    <p:cond delay="0"/>
                                  </p:stCondLst>
                                  <p:childTnLst>
                                    <p:set>
                                      <p:cBhvr>
                                        <p:cTn id="72" dur="1" fill="hold">
                                          <p:stCondLst>
                                            <p:cond delay="0"/>
                                          </p:stCondLst>
                                        </p:cTn>
                                        <p:tgtEl>
                                          <p:spTgt spid="48"/>
                                        </p:tgtEl>
                                        <p:attrNameLst>
                                          <p:attrName>style.visibility</p:attrName>
                                        </p:attrNameLst>
                                      </p:cBhvr>
                                      <p:to>
                                        <p:strVal val="visible"/>
                                      </p:to>
                                    </p:set>
                                    <p:animEffect transition="in" filter="wipe(left)">
                                      <p:cBhvr>
                                        <p:cTn id="73" dur="500"/>
                                        <p:tgtEl>
                                          <p:spTgt spid="48"/>
                                        </p:tgtEl>
                                      </p:cBhvr>
                                    </p:animEffect>
                                  </p:childTnLst>
                                </p:cTn>
                              </p:par>
                            </p:childTnLst>
                          </p:cTn>
                        </p:par>
                        <p:par>
                          <p:cTn id="74" fill="hold" nodeType="afterGroup">
                            <p:stCondLst>
                              <p:cond delay="13000"/>
                            </p:stCondLst>
                            <p:childTnLst>
                              <p:par>
                                <p:cTn id="75" presetID="22" presetClass="entr" presetSubtype="8" fill="hold" nodeType="afterEffect">
                                  <p:stCondLst>
                                    <p:cond delay="0"/>
                                  </p:stCondLst>
                                  <p:childTnLst>
                                    <p:set>
                                      <p:cBhvr>
                                        <p:cTn id="76" dur="1" fill="hold">
                                          <p:stCondLst>
                                            <p:cond delay="0"/>
                                          </p:stCondLst>
                                        </p:cTn>
                                        <p:tgtEl>
                                          <p:spTgt spid="68"/>
                                        </p:tgtEl>
                                        <p:attrNameLst>
                                          <p:attrName>style.visibility</p:attrName>
                                        </p:attrNameLst>
                                      </p:cBhvr>
                                      <p:to>
                                        <p:strVal val="visible"/>
                                      </p:to>
                                    </p:set>
                                    <p:animEffect transition="in" filter="wipe(left)">
                                      <p:cBhvr>
                                        <p:cTn id="77" dur="500"/>
                                        <p:tgtEl>
                                          <p:spTgt spid="68"/>
                                        </p:tgtEl>
                                      </p:cBhvr>
                                    </p:animEffect>
                                  </p:childTnLst>
                                </p:cTn>
                              </p:par>
                            </p:childTnLst>
                          </p:cTn>
                        </p:par>
                        <p:par>
                          <p:cTn id="78" fill="hold" nodeType="afterGroup">
                            <p:stCondLst>
                              <p:cond delay="13500"/>
                            </p:stCondLst>
                            <p:childTnLst>
                              <p:par>
                                <p:cTn id="79" presetID="22" presetClass="entr" presetSubtype="8" fill="hold" nodeType="after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wipe(left)">
                                      <p:cBhvr>
                                        <p:cTn id="81" dur="1000"/>
                                        <p:tgtEl>
                                          <p:spTgt spid="42"/>
                                        </p:tgtEl>
                                      </p:cBhvr>
                                    </p:animEffect>
                                  </p:childTnLst>
                                </p:cTn>
                              </p:par>
                            </p:childTnLst>
                          </p:cTn>
                        </p:par>
                        <p:par>
                          <p:cTn id="82" fill="hold" nodeType="afterGroup">
                            <p:stCondLst>
                              <p:cond delay="14500"/>
                            </p:stCondLst>
                            <p:childTnLst>
                              <p:par>
                                <p:cTn id="83" presetID="22" presetClass="entr" presetSubtype="8" fill="hold" nodeType="afterEffect">
                                  <p:stCondLst>
                                    <p:cond delay="0"/>
                                  </p:stCondLst>
                                  <p:childTnLst>
                                    <p:set>
                                      <p:cBhvr>
                                        <p:cTn id="84" dur="1" fill="hold">
                                          <p:stCondLst>
                                            <p:cond delay="0"/>
                                          </p:stCondLst>
                                        </p:cTn>
                                        <p:tgtEl>
                                          <p:spTgt spid="98"/>
                                        </p:tgtEl>
                                        <p:attrNameLst>
                                          <p:attrName>style.visibility</p:attrName>
                                        </p:attrNameLst>
                                      </p:cBhvr>
                                      <p:to>
                                        <p:strVal val="visible"/>
                                      </p:to>
                                    </p:set>
                                    <p:animEffect transition="in" filter="wipe(left)">
                                      <p:cBhvr>
                                        <p:cTn id="85" dur="1000"/>
                                        <p:tgtEl>
                                          <p:spTgt spid="98"/>
                                        </p:tgtEl>
                                      </p:cBhvr>
                                    </p:animEffect>
                                  </p:childTnLst>
                                </p:cTn>
                              </p:par>
                            </p:childTnLst>
                          </p:cTn>
                        </p:par>
                        <p:par>
                          <p:cTn id="86" fill="hold" nodeType="afterGroup">
                            <p:stCondLst>
                              <p:cond delay="15500"/>
                            </p:stCondLst>
                            <p:childTnLst>
                              <p:par>
                                <p:cTn id="87" presetID="22" presetClass="entr" presetSubtype="1" fill="hold" nodeType="after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wipe(up)">
                                      <p:cBhvr>
                                        <p:cTn id="89" dur="1000"/>
                                        <p:tgtEl>
                                          <p:spTgt spid="43"/>
                                        </p:tgtEl>
                                      </p:cBhvr>
                                    </p:animEffect>
                                  </p:childTnLst>
                                </p:cTn>
                              </p:par>
                            </p:childTnLst>
                          </p:cTn>
                        </p:par>
                        <p:par>
                          <p:cTn id="90" fill="hold" nodeType="afterGroup">
                            <p:stCondLst>
                              <p:cond delay="16500"/>
                            </p:stCondLst>
                            <p:childTnLst>
                              <p:par>
                                <p:cTn id="91" presetID="22" presetClass="entr" presetSubtype="8" fill="hold" nodeType="afterEffect">
                                  <p:stCondLst>
                                    <p:cond delay="0"/>
                                  </p:stCondLst>
                                  <p:childTnLst>
                                    <p:set>
                                      <p:cBhvr>
                                        <p:cTn id="92" dur="1" fill="hold">
                                          <p:stCondLst>
                                            <p:cond delay="0"/>
                                          </p:stCondLst>
                                        </p:cTn>
                                        <p:tgtEl>
                                          <p:spTgt spid="108"/>
                                        </p:tgtEl>
                                        <p:attrNameLst>
                                          <p:attrName>style.visibility</p:attrName>
                                        </p:attrNameLst>
                                      </p:cBhvr>
                                      <p:to>
                                        <p:strVal val="visible"/>
                                      </p:to>
                                    </p:set>
                                    <p:animEffect transition="in" filter="wipe(left)">
                                      <p:cBhvr>
                                        <p:cTn id="93" dur="500"/>
                                        <p:tgtEl>
                                          <p:spTgt spid="108"/>
                                        </p:tgtEl>
                                      </p:cBhvr>
                                    </p:animEffect>
                                  </p:childTnLst>
                                </p:cTn>
                              </p:par>
                            </p:childTnLst>
                          </p:cTn>
                        </p:par>
                        <p:par>
                          <p:cTn id="94" fill="hold" nodeType="afterGroup">
                            <p:stCondLst>
                              <p:cond delay="17000"/>
                            </p:stCondLst>
                            <p:childTnLst>
                              <p:par>
                                <p:cTn id="95" presetID="22" presetClass="entr" presetSubtype="8" fill="hold" nodeType="afterEffect">
                                  <p:stCondLst>
                                    <p:cond delay="0"/>
                                  </p:stCondLst>
                                  <p:childTnLst>
                                    <p:set>
                                      <p:cBhvr>
                                        <p:cTn id="96" dur="1" fill="hold">
                                          <p:stCondLst>
                                            <p:cond delay="0"/>
                                          </p:stCondLst>
                                        </p:cTn>
                                        <p:tgtEl>
                                          <p:spTgt spid="49"/>
                                        </p:tgtEl>
                                        <p:attrNameLst>
                                          <p:attrName>style.visibility</p:attrName>
                                        </p:attrNameLst>
                                      </p:cBhvr>
                                      <p:to>
                                        <p:strVal val="visible"/>
                                      </p:to>
                                    </p:set>
                                    <p:animEffect transition="in" filter="wipe(left)">
                                      <p:cBhvr>
                                        <p:cTn id="97" dur="500"/>
                                        <p:tgtEl>
                                          <p:spTgt spid="49"/>
                                        </p:tgtEl>
                                      </p:cBhvr>
                                    </p:animEffect>
                                  </p:childTnLst>
                                </p:cTn>
                              </p:par>
                            </p:childTnLst>
                          </p:cTn>
                        </p:par>
                        <p:par>
                          <p:cTn id="98" fill="hold" nodeType="afterGroup">
                            <p:stCondLst>
                              <p:cond delay="17500"/>
                            </p:stCondLst>
                            <p:childTnLst>
                              <p:par>
                                <p:cTn id="99" presetID="22" presetClass="entr" presetSubtype="8" fill="hold" grpId="0" nodeType="afterEffect">
                                  <p:stCondLst>
                                    <p:cond delay="0"/>
                                  </p:stCondLst>
                                  <p:childTnLst>
                                    <p:set>
                                      <p:cBhvr>
                                        <p:cTn id="100" dur="1" fill="hold">
                                          <p:stCondLst>
                                            <p:cond delay="0"/>
                                          </p:stCondLst>
                                        </p:cTn>
                                        <p:tgtEl>
                                          <p:spTgt spid="10"/>
                                        </p:tgtEl>
                                        <p:attrNameLst>
                                          <p:attrName>style.visibility</p:attrName>
                                        </p:attrNameLst>
                                      </p:cBhvr>
                                      <p:to>
                                        <p:strVal val="visible"/>
                                      </p:to>
                                    </p:set>
                                    <p:animEffect transition="in" filter="wipe(left)">
                                      <p:cBhvr>
                                        <p:cTn id="10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Monetary policy vs fiscal policy</a:t>
            </a:r>
            <a:endParaRPr lang="en-US" dirty="0"/>
          </a:p>
        </p:txBody>
      </p:sp>
      <p:sp>
        <p:nvSpPr>
          <p:cNvPr id="3" name="Content Placeholder 2"/>
          <p:cNvSpPr>
            <a:spLocks noGrp="1"/>
          </p:cNvSpPr>
          <p:nvPr>
            <p:ph sz="quarter" idx="1"/>
          </p:nvPr>
        </p:nvSpPr>
        <p:spPr/>
        <p:txBody>
          <a:bodyPr/>
          <a:lstStyle/>
          <a:p>
            <a:pPr marL="514350" indent="-514350">
              <a:buAutoNum type="arabicPeriod"/>
            </a:pPr>
            <a:r>
              <a:rPr lang="en-US" dirty="0" smtClean="0"/>
              <a:t>Monetary policy focuses on investment (I) in GDP, fiscal policy focuses on government spending (G) in GDP</a:t>
            </a:r>
          </a:p>
          <a:p>
            <a:pPr marL="514350" indent="-514350">
              <a:buAutoNum type="arabicPeriod"/>
            </a:pPr>
            <a:r>
              <a:rPr lang="en-US" dirty="0" smtClean="0"/>
              <a:t>More open the economy is, more influence monetary policy is. More severe economic downturn is, more influence fiscal policy is </a:t>
            </a:r>
          </a:p>
          <a:p>
            <a:pPr marL="514350" indent="-514350">
              <a:buAutoNum type="arabicPeriod"/>
            </a:pPr>
            <a:r>
              <a:rPr lang="en-US" dirty="0" smtClean="0"/>
              <a:t>Inside lag of monetary policy is smaller than fiscal policy but outside lag of monetary policy is larger than fiscal policy</a:t>
            </a:r>
            <a:endParaRPr lang="en-US" dirty="0"/>
          </a:p>
        </p:txBody>
      </p:sp>
    </p:spTree>
    <p:extLst>
      <p:ext uri="{BB962C8B-B14F-4D97-AF65-F5344CB8AC3E}">
        <p14:creationId xmlns:p14="http://schemas.microsoft.com/office/powerpoint/2010/main" val="38238518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concepts</a:t>
            </a:r>
            <a:endParaRPr lang="en-US" dirty="0"/>
          </a:p>
        </p:txBody>
      </p:sp>
      <p:sp>
        <p:nvSpPr>
          <p:cNvPr id="3" name="Content Placeholder 2"/>
          <p:cNvSpPr>
            <a:spLocks noGrp="1"/>
          </p:cNvSpPr>
          <p:nvPr>
            <p:ph sz="quarter" idx="1"/>
          </p:nvPr>
        </p:nvSpPr>
        <p:spPr>
          <a:xfrm>
            <a:off x="609600" y="1447800"/>
            <a:ext cx="8305800" cy="5105400"/>
          </a:xfrm>
        </p:spPr>
        <p:txBody>
          <a:bodyPr>
            <a:normAutofit/>
          </a:bodyPr>
          <a:lstStyle/>
          <a:p>
            <a:pPr>
              <a:buFontTx/>
              <a:buChar char="-"/>
            </a:pPr>
            <a:r>
              <a:rPr lang="en-US" dirty="0" smtClean="0"/>
              <a:t>Money, fiat money, commodity money</a:t>
            </a:r>
          </a:p>
          <a:p>
            <a:pPr>
              <a:buFontTx/>
              <a:buChar char="-"/>
            </a:pPr>
            <a:r>
              <a:rPr lang="en-US" dirty="0" smtClean="0"/>
              <a:t>Liquidity</a:t>
            </a:r>
          </a:p>
          <a:p>
            <a:pPr>
              <a:buFontTx/>
              <a:buChar char="-"/>
            </a:pPr>
            <a:r>
              <a:rPr lang="en-US" dirty="0" smtClean="0"/>
              <a:t>Monetary multiplier</a:t>
            </a:r>
          </a:p>
          <a:p>
            <a:pPr>
              <a:buFontTx/>
              <a:buChar char="-"/>
            </a:pPr>
            <a:r>
              <a:rPr lang="en-US" dirty="0" smtClean="0"/>
              <a:t>Required reserve rate, excess reserve rate, desired reserve rate </a:t>
            </a:r>
          </a:p>
          <a:p>
            <a:pPr>
              <a:buFontTx/>
              <a:buChar char="-"/>
            </a:pPr>
            <a:r>
              <a:rPr lang="en-US" dirty="0" smtClean="0"/>
              <a:t>Money supply</a:t>
            </a:r>
          </a:p>
          <a:p>
            <a:pPr>
              <a:buFontTx/>
              <a:buChar char="-"/>
            </a:pPr>
            <a:r>
              <a:rPr lang="en-US" dirty="0" smtClean="0"/>
              <a:t>Money demand</a:t>
            </a:r>
          </a:p>
          <a:p>
            <a:pPr>
              <a:buFontTx/>
              <a:buChar char="-"/>
            </a:pPr>
            <a:r>
              <a:rPr lang="en-US" dirty="0" smtClean="0"/>
              <a:t>The theory of liquidity preference</a:t>
            </a:r>
          </a:p>
          <a:p>
            <a:pPr>
              <a:buFontTx/>
              <a:buChar char="-"/>
            </a:pPr>
            <a:r>
              <a:rPr lang="en-US" dirty="0" smtClean="0"/>
              <a:t>Central bank</a:t>
            </a:r>
          </a:p>
          <a:p>
            <a:pPr>
              <a:buFontTx/>
              <a:buChar char="-"/>
            </a:pPr>
            <a:r>
              <a:rPr lang="en-US" dirty="0" smtClean="0"/>
              <a:t>Open market operation, reserve rate requirement, discount rate</a:t>
            </a:r>
          </a:p>
          <a:p>
            <a:pPr>
              <a:buFontTx/>
              <a:buChar char="-"/>
            </a:pPr>
            <a:r>
              <a:rPr lang="en-US" dirty="0" smtClean="0"/>
              <a:t>Expansionary monetary policy, contractionary monetary policy</a:t>
            </a:r>
            <a:endParaRPr lang="en-US" dirty="0"/>
          </a:p>
        </p:txBody>
      </p:sp>
    </p:spTree>
    <p:extLst>
      <p:ext uri="{BB962C8B-B14F-4D97-AF65-F5344CB8AC3E}">
        <p14:creationId xmlns:p14="http://schemas.microsoft.com/office/powerpoint/2010/main" val="19229394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281</TotalTime>
  <Words>2074</Words>
  <Application>Microsoft Office PowerPoint</Application>
  <PresentationFormat>On-screen Show (4:3)</PresentationFormat>
  <Paragraphs>229</Paragraphs>
  <Slides>22</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22</vt:i4>
      </vt:variant>
    </vt:vector>
  </HeadingPairs>
  <TitlesOfParts>
    <vt:vector size="25" baseType="lpstr">
      <vt:lpstr>Equity</vt:lpstr>
      <vt:lpstr>Microsoft Word 97 - 2003 Document</vt:lpstr>
      <vt:lpstr>Microsoft Equation 3.0</vt:lpstr>
      <vt:lpstr>Chapter 8 Money and Monetary policy</vt:lpstr>
      <vt:lpstr>Content</vt:lpstr>
      <vt:lpstr>I Overview of money</vt:lpstr>
      <vt:lpstr>I Overview of money</vt:lpstr>
      <vt:lpstr>II Banking system and money supply</vt:lpstr>
      <vt:lpstr>II Banking system and money supply</vt:lpstr>
      <vt:lpstr>II Banking system and money supply</vt:lpstr>
      <vt:lpstr>II Banking system and money supply</vt:lpstr>
      <vt:lpstr>II Banking system and money supply</vt:lpstr>
      <vt:lpstr>II Banking system and money supply</vt:lpstr>
      <vt:lpstr>Math problems</vt:lpstr>
      <vt:lpstr>III Central bank and tools to control money supply</vt:lpstr>
      <vt:lpstr>III Central bank and tools to control money supply</vt:lpstr>
      <vt:lpstr>IV The theory of liquidity preference and monetary policy</vt:lpstr>
      <vt:lpstr>IV The theory of liquidity preference and monetary policy</vt:lpstr>
      <vt:lpstr>IV The theory of liquidity preference and monetary policy</vt:lpstr>
      <vt:lpstr>IV The theory of liquidity preference and monetary policy</vt:lpstr>
      <vt:lpstr>IV The theory of liquidity preference and monetary policy</vt:lpstr>
      <vt:lpstr>IV The theory of liquidity preference and monetary policy</vt:lpstr>
      <vt:lpstr>Expansionary monetary policy</vt:lpstr>
      <vt:lpstr>Monetary policy vs fiscal policy</vt:lpstr>
      <vt:lpstr>Key concepts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Truong</dc:creator>
  <cp:lastModifiedBy>Truong</cp:lastModifiedBy>
  <cp:revision>22</cp:revision>
  <dcterms:created xsi:type="dcterms:W3CDTF">2014-04-01T12:01:00Z</dcterms:created>
  <dcterms:modified xsi:type="dcterms:W3CDTF">2014-04-04T06:12:59Z</dcterms:modified>
</cp:coreProperties>
</file>