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9144000"/>
  <p:notesSz cx="6858000" cy="9144000"/>
  <p:embeddedFontLst>
    <p:embeddedFont>
      <p:font typeface="Arimo"/>
      <p:regular r:id="rId45"/>
      <p:bold r:id="rId46"/>
      <p:italic r:id="rId47"/>
      <p:boldItalic r:id="rId48"/>
    </p:embeddedFont>
    <p:embeddedFont>
      <p:font typeface="Libre Baskerville"/>
      <p:regular r:id="rId49"/>
      <p:bold r:id="rId50"/>
      <p:italic r:id="rId51"/>
    </p:embeddedFont>
    <p:embeddedFont>
      <p:font typeface="Source Sans Pro"/>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E5A1BD96-4155-49F4-B422-635B247C7247}">
  <a:tblStyle styleId="{E5A1BD96-4155-49F4-B422-635B247C7247}" styleName="Table_0">
    <a:wholeTbl>
      <a:tcTxStyle b="off" i="off">
        <a:font>
          <a:latin typeface="Perpetua"/>
          <a:ea typeface="Perpetua"/>
          <a:cs typeface="Perpetua"/>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7E8E7"/>
          </a:solidFill>
        </a:fill>
      </a:tcStyle>
    </a:wholeTbl>
    <a:band1H>
      <a:tcTxStyle/>
      <a:tcStyle>
        <a:fill>
          <a:solidFill>
            <a:srgbClr val="EFCECA"/>
          </a:solidFill>
        </a:fill>
      </a:tcStyle>
    </a:band1H>
    <a:band2H>
      <a:tcTxStyle/>
    </a:band2H>
    <a:band1V>
      <a:tcTxStyle/>
      <a:tcStyle>
        <a:fill>
          <a:solidFill>
            <a:srgbClr val="EFCECA"/>
          </a:solidFill>
        </a:fill>
      </a:tcStyle>
    </a:band1V>
    <a:band2V>
      <a:tcTxStyle/>
    </a:band2V>
    <a:lastCol>
      <a:tcTxStyle b="on" i="off">
        <a:font>
          <a:latin typeface="Perpetua"/>
          <a:ea typeface="Perpetua"/>
          <a:cs typeface="Perpetua"/>
        </a:font>
        <a:schemeClr val="lt1"/>
      </a:tcTxStyle>
      <a:tcStyle>
        <a:fill>
          <a:solidFill>
            <a:schemeClr val="accent1"/>
          </a:solidFill>
        </a:fill>
      </a:tcStyle>
    </a:lastCol>
    <a:firstCol>
      <a:tcTxStyle b="on" i="off">
        <a:font>
          <a:latin typeface="Perpetua"/>
          <a:ea typeface="Perpetua"/>
          <a:cs typeface="Perpetua"/>
        </a:font>
        <a:schemeClr val="lt1"/>
      </a:tcTxStyle>
      <a:tcStyle>
        <a:fill>
          <a:solidFill>
            <a:schemeClr val="accent1"/>
          </a:solidFill>
        </a:fill>
      </a:tcStyle>
    </a:firstCol>
    <a:lastRow>
      <a:tcTxStyle b="on" i="off">
        <a:font>
          <a:latin typeface="Perpetua"/>
          <a:ea typeface="Perpetua"/>
          <a:cs typeface="Perpetua"/>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Perpetua"/>
          <a:ea typeface="Perpetua"/>
          <a:cs typeface="Perpetua"/>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Arimo-bold.fntdata"/><Relationship Id="rId45" Type="http://schemas.openxmlformats.org/officeDocument/2006/relationships/font" Target="fonts/Arimo-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Arimo-boldItalic.fntdata"/><Relationship Id="rId47" Type="http://schemas.openxmlformats.org/officeDocument/2006/relationships/font" Target="fonts/Arimo-italic.fntdata"/><Relationship Id="rId49" Type="http://schemas.openxmlformats.org/officeDocument/2006/relationships/font" Target="fonts/LibreBaskerville-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LibreBaskerville-italic.fntdata"/><Relationship Id="rId50" Type="http://schemas.openxmlformats.org/officeDocument/2006/relationships/font" Target="fonts/LibreBaskerville-bold.fntdata"/><Relationship Id="rId53" Type="http://schemas.openxmlformats.org/officeDocument/2006/relationships/font" Target="fonts/SourceSansPro-bold.fntdata"/><Relationship Id="rId52" Type="http://schemas.openxmlformats.org/officeDocument/2006/relationships/font" Target="fonts/SourceSansPro-regular.fntdata"/><Relationship Id="rId11" Type="http://schemas.openxmlformats.org/officeDocument/2006/relationships/slide" Target="slides/slide6.xml"/><Relationship Id="rId55" Type="http://schemas.openxmlformats.org/officeDocument/2006/relationships/font" Target="fonts/SourceSansPro-boldItalic.fntdata"/><Relationship Id="rId10" Type="http://schemas.openxmlformats.org/officeDocument/2006/relationships/slide" Target="slides/slide5.xml"/><Relationship Id="rId54" Type="http://schemas.openxmlformats.org/officeDocument/2006/relationships/font" Target="fonts/SourceSansPro-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p3: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Google Shape;132;p5: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p6: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4" name="Shape 144"/>
        <p:cNvGrpSpPr/>
        <p:nvPr/>
      </p:nvGrpSpPr>
      <p:grpSpPr>
        <a:xfrm>
          <a:off x="0" y="0"/>
          <a:ext cx="0" cy="0"/>
          <a:chOff x="0" y="0"/>
          <a:chExt cx="0" cy="0"/>
        </a:xfrm>
      </p:grpSpPr>
      <p:sp>
        <p:nvSpPr>
          <p:cNvPr id="145" name="Google Shape;145;p7: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p8: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8" name="Shape 158"/>
        <p:cNvGrpSpPr/>
        <p:nvPr/>
      </p:nvGrpSpPr>
      <p:grpSpPr>
        <a:xfrm>
          <a:off x="0" y="0"/>
          <a:ext cx="0" cy="0"/>
          <a:chOff x="0" y="0"/>
          <a:chExt cx="0" cy="0"/>
        </a:xfrm>
      </p:grpSpPr>
      <p:sp>
        <p:nvSpPr>
          <p:cNvPr id="159" name="Google Shape;159;p9: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4" name="Shape 164"/>
        <p:cNvGrpSpPr/>
        <p:nvPr/>
      </p:nvGrpSpPr>
      <p:grpSpPr>
        <a:xfrm>
          <a:off x="0" y="0"/>
          <a:ext cx="0" cy="0"/>
          <a:chOff x="0" y="0"/>
          <a:chExt cx="0" cy="0"/>
        </a:xfrm>
      </p:grpSpPr>
      <p:sp>
        <p:nvSpPr>
          <p:cNvPr id="165" name="Google Shape;165;p10: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1" name="Shape 171"/>
        <p:cNvGrpSpPr/>
        <p:nvPr/>
      </p:nvGrpSpPr>
      <p:grpSpPr>
        <a:xfrm>
          <a:off x="0" y="0"/>
          <a:ext cx="0" cy="0"/>
          <a:chOff x="0" y="0"/>
          <a:chExt cx="0" cy="0"/>
        </a:xfrm>
      </p:grpSpPr>
      <p:sp>
        <p:nvSpPr>
          <p:cNvPr id="172" name="Google Shape;172;g1054b8e45a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1054b8e45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7" name="Shape 177"/>
        <p:cNvGrpSpPr/>
        <p:nvPr/>
      </p:nvGrpSpPr>
      <p:grpSpPr>
        <a:xfrm>
          <a:off x="0" y="0"/>
          <a:ext cx="0" cy="0"/>
          <a:chOff x="0" y="0"/>
          <a:chExt cx="0" cy="0"/>
        </a:xfrm>
      </p:grpSpPr>
      <p:sp>
        <p:nvSpPr>
          <p:cNvPr id="178" name="Google Shape;178;g1054b8e45a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79" name="Google Shape;179;g1054b8e45a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3" name="Shape 183"/>
        <p:cNvGrpSpPr/>
        <p:nvPr/>
      </p:nvGrpSpPr>
      <p:grpSpPr>
        <a:xfrm>
          <a:off x="0" y="0"/>
          <a:ext cx="0" cy="0"/>
          <a:chOff x="0" y="0"/>
          <a:chExt cx="0" cy="0"/>
        </a:xfrm>
      </p:grpSpPr>
      <p:sp>
        <p:nvSpPr>
          <p:cNvPr id="184" name="Google Shape;184;g1054b8e45a_0_1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1054b8e45a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9" name="Shape 189"/>
        <p:cNvGrpSpPr/>
        <p:nvPr/>
      </p:nvGrpSpPr>
      <p:grpSpPr>
        <a:xfrm>
          <a:off x="0" y="0"/>
          <a:ext cx="0" cy="0"/>
          <a:chOff x="0" y="0"/>
          <a:chExt cx="0" cy="0"/>
        </a:xfrm>
      </p:grpSpPr>
      <p:sp>
        <p:nvSpPr>
          <p:cNvPr id="190" name="Google Shape;190;g1054b8e45a_0_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91" name="Google Shape;191;g1054b8e45a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p11: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12: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8" name="Shape 208"/>
        <p:cNvGrpSpPr/>
        <p:nvPr/>
      </p:nvGrpSpPr>
      <p:grpSpPr>
        <a:xfrm>
          <a:off x="0" y="0"/>
          <a:ext cx="0" cy="0"/>
          <a:chOff x="0" y="0"/>
          <a:chExt cx="0" cy="0"/>
        </a:xfrm>
      </p:grpSpPr>
      <p:sp>
        <p:nvSpPr>
          <p:cNvPr id="209" name="Google Shape;209;p13: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p15: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1" name="Shape 221"/>
        <p:cNvGrpSpPr/>
        <p:nvPr/>
      </p:nvGrpSpPr>
      <p:grpSpPr>
        <a:xfrm>
          <a:off x="0" y="0"/>
          <a:ext cx="0" cy="0"/>
          <a:chOff x="0" y="0"/>
          <a:chExt cx="0" cy="0"/>
        </a:xfrm>
      </p:grpSpPr>
      <p:sp>
        <p:nvSpPr>
          <p:cNvPr id="222" name="Google Shape;222;p16: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7" name="Shape 227"/>
        <p:cNvGrpSpPr/>
        <p:nvPr/>
      </p:nvGrpSpPr>
      <p:grpSpPr>
        <a:xfrm>
          <a:off x="0" y="0"/>
          <a:ext cx="0" cy="0"/>
          <a:chOff x="0" y="0"/>
          <a:chExt cx="0" cy="0"/>
        </a:xfrm>
      </p:grpSpPr>
      <p:sp>
        <p:nvSpPr>
          <p:cNvPr id="228" name="Google Shape;228;p17: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3" name="Shape 233"/>
        <p:cNvGrpSpPr/>
        <p:nvPr/>
      </p:nvGrpSpPr>
      <p:grpSpPr>
        <a:xfrm>
          <a:off x="0" y="0"/>
          <a:ext cx="0" cy="0"/>
          <a:chOff x="0" y="0"/>
          <a:chExt cx="0" cy="0"/>
        </a:xfrm>
      </p:grpSpPr>
      <p:sp>
        <p:nvSpPr>
          <p:cNvPr id="234" name="Google Shape;234;p18: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9" name="Shape 239"/>
        <p:cNvGrpSpPr/>
        <p:nvPr/>
      </p:nvGrpSpPr>
      <p:grpSpPr>
        <a:xfrm>
          <a:off x="0" y="0"/>
          <a:ext cx="0" cy="0"/>
          <a:chOff x="0" y="0"/>
          <a:chExt cx="0" cy="0"/>
        </a:xfrm>
      </p:grpSpPr>
      <p:sp>
        <p:nvSpPr>
          <p:cNvPr id="240" name="Google Shape;240;p19: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5" name="Shape 245"/>
        <p:cNvGrpSpPr/>
        <p:nvPr/>
      </p:nvGrpSpPr>
      <p:grpSpPr>
        <a:xfrm>
          <a:off x="0" y="0"/>
          <a:ext cx="0" cy="0"/>
          <a:chOff x="0" y="0"/>
          <a:chExt cx="0" cy="0"/>
        </a:xfrm>
      </p:grpSpPr>
      <p:sp>
        <p:nvSpPr>
          <p:cNvPr id="246" name="Google Shape;246;p20: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1" name="Shape 251"/>
        <p:cNvGrpSpPr/>
        <p:nvPr/>
      </p:nvGrpSpPr>
      <p:grpSpPr>
        <a:xfrm>
          <a:off x="0" y="0"/>
          <a:ext cx="0" cy="0"/>
          <a:chOff x="0" y="0"/>
          <a:chExt cx="0" cy="0"/>
        </a:xfrm>
      </p:grpSpPr>
      <p:sp>
        <p:nvSpPr>
          <p:cNvPr id="252" name="Google Shape;252;p21: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7" name="Shape 257"/>
        <p:cNvGrpSpPr/>
        <p:nvPr/>
      </p:nvGrpSpPr>
      <p:grpSpPr>
        <a:xfrm>
          <a:off x="0" y="0"/>
          <a:ext cx="0" cy="0"/>
          <a:chOff x="0" y="0"/>
          <a:chExt cx="0" cy="0"/>
        </a:xfrm>
      </p:grpSpPr>
      <p:sp>
        <p:nvSpPr>
          <p:cNvPr id="258" name="Google Shape;258;p22: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3" name="Shape 263"/>
        <p:cNvGrpSpPr/>
        <p:nvPr/>
      </p:nvGrpSpPr>
      <p:grpSpPr>
        <a:xfrm>
          <a:off x="0" y="0"/>
          <a:ext cx="0" cy="0"/>
          <a:chOff x="0" y="0"/>
          <a:chExt cx="0" cy="0"/>
        </a:xfrm>
      </p:grpSpPr>
      <p:sp>
        <p:nvSpPr>
          <p:cNvPr id="264" name="Google Shape;264;p23: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Google Shape;270;p25: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5" name="Shape 275"/>
        <p:cNvGrpSpPr/>
        <p:nvPr/>
      </p:nvGrpSpPr>
      <p:grpSpPr>
        <a:xfrm>
          <a:off x="0" y="0"/>
          <a:ext cx="0" cy="0"/>
          <a:chOff x="0" y="0"/>
          <a:chExt cx="0" cy="0"/>
        </a:xfrm>
      </p:grpSpPr>
      <p:sp>
        <p:nvSpPr>
          <p:cNvPr id="276" name="Google Shape;276;p26: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p27: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7" name="Shape 287"/>
        <p:cNvGrpSpPr/>
        <p:nvPr/>
      </p:nvGrpSpPr>
      <p:grpSpPr>
        <a:xfrm>
          <a:off x="0" y="0"/>
          <a:ext cx="0" cy="0"/>
          <a:chOff x="0" y="0"/>
          <a:chExt cx="0" cy="0"/>
        </a:xfrm>
      </p:grpSpPr>
      <p:sp>
        <p:nvSpPr>
          <p:cNvPr id="288" name="Google Shape;288;p28: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3" name="Shape 293"/>
        <p:cNvGrpSpPr/>
        <p:nvPr/>
      </p:nvGrpSpPr>
      <p:grpSpPr>
        <a:xfrm>
          <a:off x="0" y="0"/>
          <a:ext cx="0" cy="0"/>
          <a:chOff x="0" y="0"/>
          <a:chExt cx="0" cy="0"/>
        </a:xfrm>
      </p:grpSpPr>
      <p:sp>
        <p:nvSpPr>
          <p:cNvPr id="294" name="Google Shape;294;p29: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9" name="Shape 299"/>
        <p:cNvGrpSpPr/>
        <p:nvPr/>
      </p:nvGrpSpPr>
      <p:grpSpPr>
        <a:xfrm>
          <a:off x="0" y="0"/>
          <a:ext cx="0" cy="0"/>
          <a:chOff x="0" y="0"/>
          <a:chExt cx="0" cy="0"/>
        </a:xfrm>
      </p:grpSpPr>
      <p:sp>
        <p:nvSpPr>
          <p:cNvPr id="300" name="Google Shape;300;p30: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6" name="Shape 306"/>
        <p:cNvGrpSpPr/>
        <p:nvPr/>
      </p:nvGrpSpPr>
      <p:grpSpPr>
        <a:xfrm>
          <a:off x="0" y="0"/>
          <a:ext cx="0" cy="0"/>
          <a:chOff x="0" y="0"/>
          <a:chExt cx="0" cy="0"/>
        </a:xfrm>
      </p:grpSpPr>
      <p:sp>
        <p:nvSpPr>
          <p:cNvPr id="307" name="Google Shape;307;p31: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p33: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0" name="Shape 390"/>
        <p:cNvGrpSpPr/>
        <p:nvPr/>
      </p:nvGrpSpPr>
      <p:grpSpPr>
        <a:xfrm>
          <a:off x="0" y="0"/>
          <a:ext cx="0" cy="0"/>
          <a:chOff x="0" y="0"/>
          <a:chExt cx="0" cy="0"/>
        </a:xfrm>
      </p:grpSpPr>
      <p:sp>
        <p:nvSpPr>
          <p:cNvPr id="391" name="Google Shape;391;p35: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7" name="Shape 427"/>
        <p:cNvGrpSpPr/>
        <p:nvPr/>
      </p:nvGrpSpPr>
      <p:grpSpPr>
        <a:xfrm>
          <a:off x="0" y="0"/>
          <a:ext cx="0" cy="0"/>
          <a:chOff x="0" y="0"/>
          <a:chExt cx="0" cy="0"/>
        </a:xfrm>
      </p:grpSpPr>
      <p:sp>
        <p:nvSpPr>
          <p:cNvPr id="428" name="Google Shape;428;p36: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3" name="Shape 433"/>
        <p:cNvGrpSpPr/>
        <p:nvPr/>
      </p:nvGrpSpPr>
      <p:grpSpPr>
        <a:xfrm>
          <a:off x="0" y="0"/>
          <a:ext cx="0" cy="0"/>
          <a:chOff x="0" y="0"/>
          <a:chExt cx="0" cy="0"/>
        </a:xfrm>
      </p:grpSpPr>
      <p:sp>
        <p:nvSpPr>
          <p:cNvPr id="434" name="Google Shape;434;p38: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16" name="Shape 516"/>
        <p:cNvGrpSpPr/>
        <p:nvPr/>
      </p:nvGrpSpPr>
      <p:grpSpPr>
        <a:xfrm>
          <a:off x="0" y="0"/>
          <a:ext cx="0" cy="0"/>
          <a:chOff x="0" y="0"/>
          <a:chExt cx="0" cy="0"/>
        </a:xfrm>
      </p:grpSpPr>
      <p:sp>
        <p:nvSpPr>
          <p:cNvPr id="517" name="Google Shape;517;p39: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2" name="Shape 522"/>
        <p:cNvGrpSpPr/>
        <p:nvPr/>
      </p:nvGrpSpPr>
      <p:grpSpPr>
        <a:xfrm>
          <a:off x="0" y="0"/>
          <a:ext cx="0" cy="0"/>
          <a:chOff x="0" y="0"/>
          <a:chExt cx="0" cy="0"/>
        </a:xfrm>
      </p:grpSpPr>
      <p:sp>
        <p:nvSpPr>
          <p:cNvPr id="523" name="Google Shape;523;p40: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29" name="Shape 529"/>
        <p:cNvGrpSpPr/>
        <p:nvPr/>
      </p:nvGrpSpPr>
      <p:grpSpPr>
        <a:xfrm>
          <a:off x="0" y="0"/>
          <a:ext cx="0" cy="0"/>
          <a:chOff x="0" y="0"/>
          <a:chExt cx="0" cy="0"/>
        </a:xfrm>
      </p:grpSpPr>
      <p:sp>
        <p:nvSpPr>
          <p:cNvPr id="530" name="Google Shape;530;p42: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82" name="Shape 582"/>
        <p:cNvGrpSpPr/>
        <p:nvPr/>
      </p:nvGrpSpPr>
      <p:grpSpPr>
        <a:xfrm>
          <a:off x="0" y="0"/>
          <a:ext cx="0" cy="0"/>
          <a:chOff x="0" y="0"/>
          <a:chExt cx="0" cy="0"/>
        </a:xfrm>
      </p:grpSpPr>
      <p:sp>
        <p:nvSpPr>
          <p:cNvPr id="583" name="Google Shape;583;p44: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65" name="Shape 665"/>
        <p:cNvGrpSpPr/>
        <p:nvPr/>
      </p:nvGrpSpPr>
      <p:grpSpPr>
        <a:xfrm>
          <a:off x="0" y="0"/>
          <a:ext cx="0" cy="0"/>
          <a:chOff x="0" y="0"/>
          <a:chExt cx="0" cy="0"/>
        </a:xfrm>
      </p:grpSpPr>
      <p:sp>
        <p:nvSpPr>
          <p:cNvPr id="666" name="Google Shape;666;p45: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showMasterSp="0" type="title">
  <p:cSld name="TITLE">
    <p:bg>
      <p:bgPr>
        <a:blipFill rotWithShape="1">
          <a:blip r:embed="rId2">
            <a:alphaModFix/>
          </a:blip>
          <a:tile algn="tl" flip="none" tx="0" sx="55000" ty="0" sy="55000"/>
        </a:blipFill>
      </p:bgPr>
    </p:bg>
    <p:spTree>
      <p:nvGrpSpPr>
        <p:cNvPr id="13" name="Shape 13"/>
        <p:cNvGrpSpPr/>
        <p:nvPr/>
      </p:nvGrpSpPr>
      <p:grpSpPr>
        <a:xfrm>
          <a:off x="0" y="0"/>
          <a:ext cx="0" cy="0"/>
          <a:chOff x="0" y="0"/>
          <a:chExt cx="0" cy="0"/>
        </a:xfrm>
      </p:grpSpPr>
      <p:sp>
        <p:nvSpPr>
          <p:cNvPr id="14" name="Google Shape;14;p2"/>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5" name="Google Shape;15;p2"/>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16" name="Google Shape;16;p2"/>
          <p:cNvSpPr txBox="1"/>
          <p:nvPr>
            <p:ph idx="1" type="subTitle"/>
          </p:nvPr>
        </p:nvSpPr>
        <p:spPr>
          <a:xfrm>
            <a:off x="1295400" y="3200400"/>
            <a:ext cx="6400800" cy="1600200"/>
          </a:xfrm>
          <a:prstGeom prst="rect">
            <a:avLst/>
          </a:prstGeom>
          <a:noFill/>
          <a:ln>
            <a:noFill/>
          </a:ln>
        </p:spPr>
        <p:txBody>
          <a:bodyPr anchorCtr="0" anchor="t" bIns="91425" lIns="91425" spcFirstLastPara="1" rIns="91425" wrap="square" tIns="91425">
            <a:noAutofit/>
          </a:bodyPr>
          <a:lstStyle>
            <a:lvl1pPr indent="0" lvl="0" marL="0" marR="0" rtl="0" algn="ctr">
              <a:spcBef>
                <a:spcPts val="580"/>
              </a:spcBef>
              <a:spcAft>
                <a:spcPts val="0"/>
              </a:spcAft>
              <a:buClr>
                <a:schemeClr val="accent1"/>
              </a:buClr>
              <a:buSzPts val="2210"/>
              <a:buFont typeface="Noto Sans Symbols"/>
              <a:buNone/>
              <a:defRPr b="0" i="0" sz="2600" u="none" cap="none" strike="noStrike">
                <a:solidFill>
                  <a:schemeClr val="dk2"/>
                </a:solidFill>
                <a:latin typeface="Libre Baskerville"/>
                <a:ea typeface="Libre Baskerville"/>
                <a:cs typeface="Libre Baskerville"/>
                <a:sym typeface="Libre Baskerville"/>
              </a:defRPr>
            </a:lvl1pPr>
            <a:lvl2pPr indent="0" lvl="1" marL="457200" marR="0" rtl="0" algn="ctr">
              <a:spcBef>
                <a:spcPts val="370"/>
              </a:spcBef>
              <a:spcAft>
                <a:spcPts val="0"/>
              </a:spcAft>
              <a:buClr>
                <a:schemeClr val="accent2"/>
              </a:buClr>
              <a:buSzPts val="2040"/>
              <a:buFont typeface="Noto Sans Symbols"/>
              <a:buNone/>
              <a:defRPr b="0" i="0" sz="2400" u="none" cap="none" strike="noStrike">
                <a:solidFill>
                  <a:schemeClr val="dk1"/>
                </a:solidFill>
                <a:latin typeface="Libre Baskerville"/>
                <a:ea typeface="Libre Baskerville"/>
                <a:cs typeface="Libre Baskerville"/>
                <a:sym typeface="Libre Baskerville"/>
              </a:defRPr>
            </a:lvl2pPr>
            <a:lvl3pPr indent="0" lvl="2" marL="914400" marR="0" rtl="0" algn="ctr">
              <a:spcBef>
                <a:spcPts val="370"/>
              </a:spcBef>
              <a:spcAft>
                <a:spcPts val="0"/>
              </a:spcAft>
              <a:buClr>
                <a:srgbClr val="E6AFA9"/>
              </a:buClr>
              <a:buSzPts val="1700"/>
              <a:buFont typeface="Noto Sans Symbols"/>
              <a:buNone/>
              <a:defRPr b="0" i="0" sz="2000" u="none" cap="none" strike="noStrike">
                <a:solidFill>
                  <a:schemeClr val="dk1"/>
                </a:solidFill>
                <a:latin typeface="Libre Baskerville"/>
                <a:ea typeface="Libre Baskerville"/>
                <a:cs typeface="Libre Baskerville"/>
                <a:sym typeface="Libre Baskerville"/>
              </a:defRPr>
            </a:lvl3pPr>
            <a:lvl4pPr indent="0" lvl="3" marL="1371600" marR="0" rtl="0" algn="ctr">
              <a:spcBef>
                <a:spcPts val="370"/>
              </a:spcBef>
              <a:spcAft>
                <a:spcPts val="0"/>
              </a:spcAft>
              <a:buClr>
                <a:schemeClr val="accent3"/>
              </a:buClr>
              <a:buSzPts val="1600"/>
              <a:buFont typeface="Noto Sans Symbols"/>
              <a:buNone/>
              <a:defRPr b="0" i="0" sz="2000" u="none" cap="none" strike="noStrike">
                <a:solidFill>
                  <a:schemeClr val="dk1"/>
                </a:solidFill>
                <a:latin typeface="Libre Baskerville"/>
                <a:ea typeface="Libre Baskerville"/>
                <a:cs typeface="Libre Baskerville"/>
                <a:sym typeface="Libre Baskerville"/>
              </a:defRPr>
            </a:lvl4pPr>
            <a:lvl5pPr indent="0" lvl="4" marL="1828800" marR="0" rtl="0" algn="ctr">
              <a:spcBef>
                <a:spcPts val="370"/>
              </a:spcBef>
              <a:spcAft>
                <a:spcPts val="0"/>
              </a:spcAft>
              <a:buClr>
                <a:schemeClr val="accent3"/>
              </a:buClr>
              <a:buSzPts val="2000"/>
              <a:buFont typeface="Libre Baskerville"/>
              <a:buNone/>
              <a:defRPr b="0" i="0" sz="2000" u="none" cap="none" strike="noStrike">
                <a:solidFill>
                  <a:schemeClr val="dk1"/>
                </a:solidFill>
                <a:latin typeface="Libre Baskerville"/>
                <a:ea typeface="Libre Baskerville"/>
                <a:cs typeface="Libre Baskerville"/>
                <a:sym typeface="Libre Baskerville"/>
              </a:defRPr>
            </a:lvl5pPr>
            <a:lvl6pPr indent="0" lvl="5" marL="2286000" marR="0" rtl="0" algn="ctr">
              <a:spcBef>
                <a:spcPts val="370"/>
              </a:spcBef>
              <a:spcAft>
                <a:spcPts val="0"/>
              </a:spcAft>
              <a:buClr>
                <a:schemeClr val="accent3"/>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ctr">
              <a:spcBef>
                <a:spcPts val="370"/>
              </a:spcBef>
              <a:spcAft>
                <a:spcPts val="0"/>
              </a:spcAft>
              <a:buClr>
                <a:schemeClr val="accent2"/>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ctr">
              <a:spcBef>
                <a:spcPts val="370"/>
              </a:spcBef>
              <a:spcAft>
                <a:spcPts val="0"/>
              </a:spcAft>
              <a:buClr>
                <a:srgbClr val="E6AF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ctr">
              <a:spcBef>
                <a:spcPts val="370"/>
              </a:spcBef>
              <a:spcAft>
                <a:spcPts val="0"/>
              </a:spcAft>
              <a:buClr>
                <a:srgbClr val="CAABA9"/>
              </a:buClr>
              <a:buSzPts val="1800"/>
              <a:buFont typeface="Libre Baskerville"/>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7" name="Google Shape;17;p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8" name="Google Shape;18;p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9" name="Google Shape;19;p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0" name="Google Shape;20;p2"/>
          <p:cNvSpPr/>
          <p:nvPr/>
        </p:nvSpPr>
        <p:spPr>
          <a:xfrm>
            <a:off x="62931" y="1449303"/>
            <a:ext cx="9021537" cy="1527349"/>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1" name="Google Shape;21;p2"/>
          <p:cNvSpPr/>
          <p:nvPr/>
        </p:nvSpPr>
        <p:spPr>
          <a:xfrm>
            <a:off x="62931" y="1396720"/>
            <a:ext cx="9021537" cy="120580"/>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2" name="Google Shape;22;p2"/>
          <p:cNvSpPr/>
          <p:nvPr/>
        </p:nvSpPr>
        <p:spPr>
          <a:xfrm>
            <a:off x="62931" y="2976649"/>
            <a:ext cx="9021537" cy="110532"/>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23" name="Google Shape;23;p2"/>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91425">
            <a:noAutofit/>
          </a:bodyPr>
          <a:lstStyle>
            <a:lvl1pPr indent="0" lvl="0" marL="0" marR="0" rtl="0" algn="ctr">
              <a:spcBef>
                <a:spcPts val="0"/>
              </a:spcBef>
              <a:spcAft>
                <a:spcPts val="0"/>
              </a:spcAft>
              <a:buClr>
                <a:srgbClr val="FFFFFF"/>
              </a:buClr>
              <a:buSzPts val="1400"/>
              <a:buFont typeface="Source Sans Pro"/>
              <a:buNone/>
              <a:defRPr b="0" i="0" sz="4000" u="none" cap="none" strike="noStrike">
                <a:solidFill>
                  <a:srgbClr val="FFFFFF"/>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26" name="Google Shape;26;p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7" name="Google Shape;27;p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28" name="Google Shape;28;p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29" name="Google Shape;29;p3"/>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7_Title Only">
  <p:cSld name="7_Title Only">
    <p:spTree>
      <p:nvGrpSpPr>
        <p:cNvPr id="30" name="Shape 30"/>
        <p:cNvGrpSpPr/>
        <p:nvPr/>
      </p:nvGrpSpPr>
      <p:grpSpPr>
        <a:xfrm>
          <a:off x="0" y="0"/>
          <a:ext cx="0" cy="0"/>
          <a:chOff x="0" y="0"/>
          <a:chExt cx="0" cy="0"/>
        </a:xfrm>
      </p:grpSpPr>
      <p:sp>
        <p:nvSpPr>
          <p:cNvPr id="31" name="Google Shape;31;p4"/>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2" name="Google Shape;32;p4"/>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33" name="Google Shape;33;p4"/>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6_Title Only">
  <p:cSld name="6_Title Only">
    <p:spTree>
      <p:nvGrpSpPr>
        <p:cNvPr id="34" name="Shape 34"/>
        <p:cNvGrpSpPr/>
        <p:nvPr/>
      </p:nvGrpSpPr>
      <p:grpSpPr>
        <a:xfrm>
          <a:off x="0" y="0"/>
          <a:ext cx="0" cy="0"/>
          <a:chOff x="0" y="0"/>
          <a:chExt cx="0" cy="0"/>
        </a:xfrm>
      </p:grpSpPr>
      <p:sp>
        <p:nvSpPr>
          <p:cNvPr id="35" name="Google Shape;35;p5"/>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36" name="Google Shape;36;p5"/>
          <p:cNvSpPr txBox="1"/>
          <p:nvPr>
            <p:ph idx="1" type="body"/>
          </p:nvPr>
        </p:nvSpPr>
        <p:spPr>
          <a:xfrm>
            <a:off x="1371600" y="0"/>
            <a:ext cx="762000" cy="533400"/>
          </a:xfrm>
          <a:prstGeom prst="rect">
            <a:avLst/>
          </a:prstGeom>
          <a:noFill/>
          <a:ln cap="flat" cmpd="sng" w="9525">
            <a:solidFill>
              <a:srgbClr val="0000B8"/>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0000B8"/>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37" name="Google Shape;37;p5"/>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Only">
  <p:cSld name="1_Title Only">
    <p:spTree>
      <p:nvGrpSpPr>
        <p:cNvPr id="38" name="Shape 38"/>
        <p:cNvGrpSpPr/>
        <p:nvPr/>
      </p:nvGrpSpPr>
      <p:grpSpPr>
        <a:xfrm>
          <a:off x="0" y="0"/>
          <a:ext cx="0" cy="0"/>
          <a:chOff x="0" y="0"/>
          <a:chExt cx="0" cy="0"/>
        </a:xfrm>
      </p:grpSpPr>
      <p:sp>
        <p:nvSpPr>
          <p:cNvPr id="39" name="Google Shape;39;p6"/>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0" name="Google Shape;40;p6"/>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1" name="Google Shape;41;p6"/>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2_Title Only">
  <p:cSld name="2_Title Only">
    <p:spTree>
      <p:nvGrpSpPr>
        <p:cNvPr id="42" name="Shape 42"/>
        <p:cNvGrpSpPr/>
        <p:nvPr/>
      </p:nvGrpSpPr>
      <p:grpSpPr>
        <a:xfrm>
          <a:off x="0" y="0"/>
          <a:ext cx="0" cy="0"/>
          <a:chOff x="0" y="0"/>
          <a:chExt cx="0" cy="0"/>
        </a:xfrm>
      </p:grpSpPr>
      <p:sp>
        <p:nvSpPr>
          <p:cNvPr id="43" name="Google Shape;43;p7"/>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4" name="Google Shape;44;p7"/>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5" name="Google Shape;45;p7"/>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_Title Only">
  <p:cSld name="3_Title Only">
    <p:spTree>
      <p:nvGrpSpPr>
        <p:cNvPr id="46" name="Shape 46"/>
        <p:cNvGrpSpPr/>
        <p:nvPr/>
      </p:nvGrpSpPr>
      <p:grpSpPr>
        <a:xfrm>
          <a:off x="0" y="0"/>
          <a:ext cx="0" cy="0"/>
          <a:chOff x="0" y="0"/>
          <a:chExt cx="0" cy="0"/>
        </a:xfrm>
      </p:grpSpPr>
      <p:sp>
        <p:nvSpPr>
          <p:cNvPr id="47" name="Google Shape;47;p8"/>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48" name="Google Shape;48;p8"/>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49" name="Google Shape;49;p8"/>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b="0" i="0" sz="1400" u="none" cap="none" strike="noStrike">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_Title Only">
  <p:cSld name="4_Title Only">
    <p:spTree>
      <p:nvGrpSpPr>
        <p:cNvPr id="50" name="Shape 50"/>
        <p:cNvGrpSpPr/>
        <p:nvPr/>
      </p:nvGrpSpPr>
      <p:grpSpPr>
        <a:xfrm>
          <a:off x="0" y="0"/>
          <a:ext cx="0" cy="0"/>
          <a:chOff x="0" y="0"/>
          <a:chExt cx="0" cy="0"/>
        </a:xfrm>
      </p:grpSpPr>
      <p:sp>
        <p:nvSpPr>
          <p:cNvPr id="51" name="Google Shape;51;p9"/>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2" name="Google Shape;52;p9"/>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3" name="Google Shape;53;p9"/>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5_Title Only">
  <p:cSld name="5_Title Only">
    <p:spTree>
      <p:nvGrpSpPr>
        <p:cNvPr id="54" name="Shape 54"/>
        <p:cNvGrpSpPr/>
        <p:nvPr/>
      </p:nvGrpSpPr>
      <p:grpSpPr>
        <a:xfrm>
          <a:off x="0" y="0"/>
          <a:ext cx="0" cy="0"/>
          <a:chOff x="0" y="0"/>
          <a:chExt cx="0" cy="0"/>
        </a:xfrm>
      </p:grpSpPr>
      <p:sp>
        <p:nvSpPr>
          <p:cNvPr id="55" name="Google Shape;55;p10"/>
          <p:cNvSpPr txBox="1"/>
          <p:nvPr>
            <p:ph type="title"/>
          </p:nvPr>
        </p:nvSpPr>
        <p:spPr>
          <a:xfrm>
            <a:off x="304800" y="685800"/>
            <a:ext cx="8839200" cy="5334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rgbClr val="7E0000"/>
              </a:buClr>
              <a:buSzPts val="1400"/>
              <a:buFont typeface="Arimo"/>
              <a:buNone/>
              <a:defRPr b="0" i="0" sz="2800" u="none" cap="none" strike="noStrike">
                <a:solidFill>
                  <a:srgbClr val="7E0000"/>
                </a:solidFill>
                <a:latin typeface="Arimo"/>
                <a:ea typeface="Arimo"/>
                <a:cs typeface="Arimo"/>
                <a:sym typeface="Arim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56" name="Google Shape;56;p10"/>
          <p:cNvSpPr txBox="1"/>
          <p:nvPr>
            <p:ph idx="1" type="body"/>
          </p:nvPr>
        </p:nvSpPr>
        <p:spPr>
          <a:xfrm>
            <a:off x="1371600" y="0"/>
            <a:ext cx="762000" cy="533400"/>
          </a:xfrm>
          <a:prstGeom prst="rect">
            <a:avLst/>
          </a:prstGeom>
          <a:noFill/>
          <a:ln cap="flat" cmpd="sng" w="9525">
            <a:solidFill>
              <a:srgbClr val="800080"/>
            </a:solidFill>
            <a:prstDash val="dot"/>
            <a:round/>
            <a:headEnd len="sm" w="sm" type="none"/>
            <a:tailEnd len="sm" w="sm" type="none"/>
          </a:ln>
        </p:spPr>
        <p:txBody>
          <a:bodyPr anchorCtr="0" anchor="t" bIns="91425" lIns="91425" spcFirstLastPara="1" rIns="91425" wrap="square" tIns="91425">
            <a:noAutofit/>
          </a:bodyPr>
          <a:lstStyle>
            <a:lvl1pPr indent="-228600" lvl="0" marL="457200" marR="0" rtl="0" algn="ctr">
              <a:spcBef>
                <a:spcPts val="580"/>
              </a:spcBef>
              <a:spcAft>
                <a:spcPts val="0"/>
              </a:spcAft>
              <a:buClr>
                <a:schemeClr val="accent1"/>
              </a:buClr>
              <a:buSzPts val="2210"/>
              <a:buFont typeface="Noto Sans Symbols"/>
              <a:buNone/>
              <a:defRPr b="0" i="0" sz="2800" u="none" cap="none" strike="noStrike">
                <a:solidFill>
                  <a:srgbClr val="800080"/>
                </a:solidFill>
                <a:latin typeface="Arimo"/>
                <a:ea typeface="Arimo"/>
                <a:cs typeface="Arimo"/>
                <a:sym typeface="Arimo"/>
              </a:defRPr>
            </a:lvl1pPr>
            <a:lvl2pPr indent="-228600" lvl="1" marL="914400" marR="0" rtl="0" algn="l">
              <a:spcBef>
                <a:spcPts val="370"/>
              </a:spcBef>
              <a:spcAft>
                <a:spcPts val="0"/>
              </a:spcAft>
              <a:buClr>
                <a:schemeClr val="accent2"/>
              </a:buClr>
              <a:buSzPts val="2040"/>
              <a:buFont typeface="Noto Sans Symbols"/>
              <a:buNone/>
              <a:defRPr b="0" i="0" sz="2800" u="none" cap="none" strike="noStrike">
                <a:solidFill>
                  <a:srgbClr val="004800"/>
                </a:solidFill>
                <a:latin typeface="Arimo"/>
                <a:ea typeface="Arimo"/>
                <a:cs typeface="Arimo"/>
                <a:sym typeface="Arimo"/>
              </a:defRPr>
            </a:lvl2pPr>
            <a:lvl3pPr indent="-228600" lvl="2" marL="1371600" marR="0" rtl="0" algn="l">
              <a:spcBef>
                <a:spcPts val="370"/>
              </a:spcBef>
              <a:spcAft>
                <a:spcPts val="0"/>
              </a:spcAft>
              <a:buClr>
                <a:srgbClr val="E6AFA9"/>
              </a:buClr>
              <a:buSzPts val="1700"/>
              <a:buFont typeface="Noto Sans Symbols"/>
              <a:buNone/>
              <a:defRPr b="0" i="0" sz="2800" u="none" cap="none" strike="noStrike">
                <a:solidFill>
                  <a:srgbClr val="004800"/>
                </a:solidFill>
                <a:latin typeface="Arimo"/>
                <a:ea typeface="Arimo"/>
                <a:cs typeface="Arimo"/>
                <a:sym typeface="Arimo"/>
              </a:defRPr>
            </a:lvl3pPr>
            <a:lvl4pPr indent="-228600" lvl="3" marL="1828800" marR="0" rtl="0" algn="l">
              <a:spcBef>
                <a:spcPts val="370"/>
              </a:spcBef>
              <a:spcAft>
                <a:spcPts val="0"/>
              </a:spcAft>
              <a:buClr>
                <a:schemeClr val="accent3"/>
              </a:buClr>
              <a:buSzPts val="1600"/>
              <a:buFont typeface="Noto Sans Symbols"/>
              <a:buNone/>
              <a:defRPr b="0" i="0" sz="2800" u="none" cap="none" strike="noStrike">
                <a:solidFill>
                  <a:srgbClr val="004800"/>
                </a:solidFill>
                <a:latin typeface="Arimo"/>
                <a:ea typeface="Arimo"/>
                <a:cs typeface="Arimo"/>
                <a:sym typeface="Arimo"/>
              </a:defRPr>
            </a:lvl4pPr>
            <a:lvl5pPr indent="-228600" lvl="4" marL="2286000" marR="0" rtl="0" algn="l">
              <a:spcBef>
                <a:spcPts val="370"/>
              </a:spcBef>
              <a:spcAft>
                <a:spcPts val="0"/>
              </a:spcAft>
              <a:buClr>
                <a:schemeClr val="accent3"/>
              </a:buClr>
              <a:buSzPts val="2000"/>
              <a:buFont typeface="Arimo"/>
              <a:buNone/>
              <a:defRPr b="0" i="0" sz="2800" u="none" cap="none" strike="noStrike">
                <a:solidFill>
                  <a:srgbClr val="004800"/>
                </a:solidFill>
                <a:latin typeface="Arimo"/>
                <a:ea typeface="Arimo"/>
                <a:cs typeface="Arimo"/>
                <a:sym typeface="Arimo"/>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57" name="Google Shape;57;p10"/>
          <p:cNvSpPr txBox="1"/>
          <p:nvPr>
            <p:ph idx="12" type="sldNum"/>
          </p:nvPr>
        </p:nvSpPr>
        <p:spPr>
          <a:xfrm>
            <a:off x="8534400" y="6416675"/>
            <a:ext cx="609600" cy="365125"/>
          </a:xfrm>
          <a:prstGeom prst="rect">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1pPr>
            <a:lvl2pPr indent="0" lvl="1"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2pPr>
            <a:lvl3pPr indent="0" lvl="2"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3pPr>
            <a:lvl4pPr indent="0" lvl="3"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4pPr>
            <a:lvl5pPr indent="0" lvl="4"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5pPr>
            <a:lvl6pPr indent="0" lvl="5"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6pPr>
            <a:lvl7pPr indent="0" lvl="6"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7pPr>
            <a:lvl8pPr indent="0" lvl="7"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8pPr>
            <a:lvl9pPr indent="0" lvl="8" marL="0" marR="0" rtl="0" algn="ctr">
              <a:spcBef>
                <a:spcPts val="0"/>
              </a:spcBef>
              <a:spcAft>
                <a:spcPts val="0"/>
              </a:spcAft>
              <a:buNone/>
              <a:defRPr sz="1400">
                <a:solidFill>
                  <a:srgbClr val="FFFFFF"/>
                </a:solidFill>
                <a:latin typeface="Libre Baskerville"/>
                <a:ea typeface="Libre Baskerville"/>
                <a:cs typeface="Libre Baskerville"/>
                <a:sym typeface="Libre Baskervill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blipFill rotWithShape="1">
          <a:blip r:embed="rId2">
            <a:alphaModFix/>
          </a:blip>
          <a:tile algn="tl" flip="none" tx="0" sx="55000" ty="0" sy="55000"/>
        </a:blipFill>
      </p:bgPr>
    </p:bg>
    <p:spTree>
      <p:nvGrpSpPr>
        <p:cNvPr id="58" name="Shape 58"/>
        <p:cNvGrpSpPr/>
        <p:nvPr/>
      </p:nvGrpSpPr>
      <p:grpSpPr>
        <a:xfrm>
          <a:off x="0" y="0"/>
          <a:ext cx="0" cy="0"/>
          <a:chOff x="0" y="0"/>
          <a:chExt cx="0" cy="0"/>
        </a:xfrm>
      </p:grpSpPr>
      <p:sp>
        <p:nvSpPr>
          <p:cNvPr id="59" name="Google Shape;59;p1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60" name="Google Shape;60;p11"/>
          <p:cNvSpPr/>
          <p:nvPr/>
        </p:nvSpPr>
        <p:spPr>
          <a:xfrm>
            <a:off x="65313" y="69755"/>
            <a:ext cx="9013372" cy="6692201"/>
          </a:xfrm>
          <a:prstGeom prst="roundRect">
            <a:avLst>
              <a:gd fmla="val 4929" name="adj"/>
            </a:avLst>
          </a:prstGeom>
          <a:blipFill rotWithShape="1">
            <a:blip r:embed="rId2">
              <a:alphaModFix/>
            </a:blip>
            <a:tile algn="tl" flip="none" tx="0" sx="55000" ty="0" sy="55000"/>
          </a:blip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61" name="Google Shape;61;p11"/>
          <p:cNvSpPr txBox="1"/>
          <p:nvPr>
            <p:ph type="title"/>
          </p:nvPr>
        </p:nvSpPr>
        <p:spPr>
          <a:xfrm>
            <a:off x="722313" y="952500"/>
            <a:ext cx="7772400" cy="1362075"/>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62" name="Google Shape;62;p11"/>
          <p:cNvSpPr txBox="1"/>
          <p:nvPr>
            <p:ph idx="1" type="body"/>
          </p:nvPr>
        </p:nvSpPr>
        <p:spPr>
          <a:xfrm>
            <a:off x="722313" y="2547938"/>
            <a:ext cx="7772400" cy="1338262"/>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2400" u="none" cap="none" strike="noStrike">
                <a:solidFill>
                  <a:srgbClr val="888888"/>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800" u="none" cap="none" strike="noStrike">
                <a:solidFill>
                  <a:srgbClr val="888888"/>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600" u="none" cap="none" strike="noStrike">
                <a:solidFill>
                  <a:srgbClr val="888888"/>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1400" u="none" cap="none" strike="noStrike">
                <a:solidFill>
                  <a:srgbClr val="888888"/>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1400" u="none" cap="none" strike="noStrike">
                <a:solidFill>
                  <a:srgbClr val="888888"/>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63" name="Google Shape;63;p1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4" name="Google Shape;64;p11"/>
          <p:cNvSpPr txBox="1"/>
          <p:nvPr>
            <p:ph idx="11" type="ftr"/>
          </p:nvPr>
        </p:nvSpPr>
        <p:spPr>
          <a:xfrm>
            <a:off x="800100" y="6172200"/>
            <a:ext cx="40005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65" name="Google Shape;65;p11"/>
          <p:cNvSpPr/>
          <p:nvPr/>
        </p:nvSpPr>
        <p:spPr>
          <a:xfrm flipH="1" rot="10800000">
            <a:off x="69412" y="2376830"/>
            <a:ext cx="9013515"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66" name="Google Shape;66;p11"/>
          <p:cNvSpPr/>
          <p:nvPr/>
        </p:nvSpPr>
        <p:spPr>
          <a:xfrm>
            <a:off x="69146" y="2341475"/>
            <a:ext cx="9013781"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67" name="Google Shape;67;p11"/>
          <p:cNvSpPr/>
          <p:nvPr/>
        </p:nvSpPr>
        <p:spPr>
          <a:xfrm>
            <a:off x="68306" y="2468880"/>
            <a:ext cx="9014621" cy="45720"/>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68" name="Google Shape;68;p11"/>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69" name="Shape 69"/>
        <p:cNvGrpSpPr/>
        <p:nvPr/>
      </p:nvGrpSpPr>
      <p:grpSpPr>
        <a:xfrm>
          <a:off x="0" y="0"/>
          <a:ext cx="0" cy="0"/>
          <a:chOff x="0" y="0"/>
          <a:chExt cx="0" cy="0"/>
        </a:xfrm>
      </p:grpSpPr>
      <p:sp>
        <p:nvSpPr>
          <p:cNvPr id="70" name="Google Shape;70;p12"/>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1" name="Google Shape;71;p12"/>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2" name="Google Shape;72;p12"/>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73" name="Google Shape;73;p12"/>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74" name="Google Shape;74;p12"/>
          <p:cNvSpPr txBox="1"/>
          <p:nvPr>
            <p:ph idx="1" type="body"/>
          </p:nvPr>
        </p:nvSpPr>
        <p:spPr>
          <a:xfrm>
            <a:off x="91440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5" name="Google Shape;75;p12"/>
          <p:cNvSpPr txBox="1"/>
          <p:nvPr>
            <p:ph idx="2" type="body"/>
          </p:nvPr>
        </p:nvSpPr>
        <p:spPr>
          <a:xfrm>
            <a:off x="4933950" y="1447800"/>
            <a:ext cx="374904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76" name="Shape 76"/>
        <p:cNvGrpSpPr/>
        <p:nvPr/>
      </p:nvGrpSpPr>
      <p:grpSpPr>
        <a:xfrm>
          <a:off x="0" y="0"/>
          <a:ext cx="0" cy="0"/>
          <a:chOff x="0" y="0"/>
          <a:chExt cx="0" cy="0"/>
        </a:xfrm>
      </p:grpSpPr>
      <p:sp>
        <p:nvSpPr>
          <p:cNvPr id="77" name="Google Shape;77;p13"/>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78" name="Google Shape;78;p13"/>
          <p:cNvSpPr txBox="1"/>
          <p:nvPr>
            <p:ph idx="1" type="body"/>
          </p:nvPr>
        </p:nvSpPr>
        <p:spPr>
          <a:xfrm>
            <a:off x="9144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79" name="Google Shape;79;p13"/>
          <p:cNvSpPr txBox="1"/>
          <p:nvPr>
            <p:ph idx="2" type="body"/>
          </p:nvPr>
        </p:nvSpPr>
        <p:spPr>
          <a:xfrm>
            <a:off x="4953000" y="1447800"/>
            <a:ext cx="3733800" cy="762000"/>
          </a:xfrm>
          <a:prstGeom prst="rect">
            <a:avLst/>
          </a:prstGeom>
          <a:noFill/>
          <a:ln>
            <a:noFill/>
          </a:ln>
        </p:spPr>
        <p:txBody>
          <a:bodyPr anchorCtr="0" anchor="b"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1" i="0" sz="2400" u="none" cap="none" strike="noStrike">
                <a:solidFill>
                  <a:schemeClr val="accent1"/>
                </a:solidFill>
                <a:latin typeface="Source Sans Pro"/>
                <a:ea typeface="Source Sans Pro"/>
                <a:cs typeface="Source Sans Pro"/>
                <a:sym typeface="Source Sans Pro"/>
              </a:defRPr>
            </a:lvl1pPr>
            <a:lvl2pPr indent="-228600" lvl="1" marL="914400" marR="0" rtl="0" algn="l">
              <a:spcBef>
                <a:spcPts val="370"/>
              </a:spcBef>
              <a:spcAft>
                <a:spcPts val="0"/>
              </a:spcAft>
              <a:buClr>
                <a:schemeClr val="accent2"/>
              </a:buClr>
              <a:buSzPts val="2040"/>
              <a:buFont typeface="Noto Sans Symbols"/>
              <a:buNone/>
              <a:defRPr b="1" i="0" sz="20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1" i="0" sz="18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1" i="0" sz="16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1" i="0" sz="16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0" name="Google Shape;80;p13"/>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1" name="Google Shape;81;p13"/>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2" name="Google Shape;82;p13"/>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83" name="Google Shape;83;p13"/>
          <p:cNvSpPr txBox="1"/>
          <p:nvPr>
            <p:ph idx="3" type="body"/>
          </p:nvPr>
        </p:nvSpPr>
        <p:spPr>
          <a:xfrm>
            <a:off x="9144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84" name="Google Shape;84;p13"/>
          <p:cNvSpPr txBox="1"/>
          <p:nvPr>
            <p:ph idx="4" type="body"/>
          </p:nvPr>
        </p:nvSpPr>
        <p:spPr>
          <a:xfrm>
            <a:off x="4953000" y="2247900"/>
            <a:ext cx="3733800" cy="38862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85" name="Shape 85"/>
        <p:cNvGrpSpPr/>
        <p:nvPr/>
      </p:nvGrpSpPr>
      <p:grpSpPr>
        <a:xfrm>
          <a:off x="0" y="0"/>
          <a:ext cx="0" cy="0"/>
          <a:chOff x="0" y="0"/>
          <a:chExt cx="0" cy="0"/>
        </a:xfrm>
      </p:grpSpPr>
      <p:sp>
        <p:nvSpPr>
          <p:cNvPr id="86" name="Google Shape;86;p1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87" name="Google Shape;87;p14"/>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8" name="Google Shape;88;p14"/>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89" name="Google Shape;89;p14"/>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0" name="Shape 90"/>
        <p:cNvGrpSpPr/>
        <p:nvPr/>
      </p:nvGrpSpPr>
      <p:grpSpPr>
        <a:xfrm>
          <a:off x="0" y="0"/>
          <a:ext cx="0" cy="0"/>
          <a:chOff x="0" y="0"/>
          <a:chExt cx="0" cy="0"/>
        </a:xfrm>
      </p:grpSpPr>
      <p:sp>
        <p:nvSpPr>
          <p:cNvPr id="91" name="Google Shape;91;p15"/>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2" name="Google Shape;92;p15"/>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93" name="Google Shape;93;p15"/>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94" name="Shape 94"/>
        <p:cNvGrpSpPr/>
        <p:nvPr/>
      </p:nvGrpSpPr>
      <p:grpSpPr>
        <a:xfrm>
          <a:off x="0" y="0"/>
          <a:ext cx="0" cy="0"/>
          <a:chOff x="0" y="0"/>
          <a:chExt cx="0" cy="0"/>
        </a:xfrm>
      </p:grpSpPr>
      <p:sp>
        <p:nvSpPr>
          <p:cNvPr id="95" name="Google Shape;95;p16"/>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6" name="Google Shape;96;p16"/>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97" name="Google Shape;97;p16"/>
          <p:cNvSpPr txBox="1"/>
          <p:nvPr>
            <p:ph type="title"/>
          </p:nvPr>
        </p:nvSpPr>
        <p:spPr>
          <a:xfrm>
            <a:off x="914400" y="273050"/>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8" name="Google Shape;98;p16"/>
          <p:cNvSpPr txBox="1"/>
          <p:nvPr>
            <p:ph idx="1" type="body"/>
          </p:nvPr>
        </p:nvSpPr>
        <p:spPr>
          <a:xfrm>
            <a:off x="914400" y="1600200"/>
            <a:ext cx="1905000" cy="449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800" u="none" cap="none" strike="noStrike">
                <a:solidFill>
                  <a:schemeClr val="dk1"/>
                </a:solidFill>
                <a:latin typeface="Libre Baskerville"/>
                <a:ea typeface="Libre Baskerville"/>
                <a:cs typeface="Libre Baskerville"/>
                <a:sym typeface="Libre Baskerville"/>
              </a:defRPr>
            </a:lvl1pPr>
            <a:lvl2pPr indent="-228600" lvl="1" marL="914400" marR="0" rtl="0" algn="l">
              <a:spcBef>
                <a:spcPts val="370"/>
              </a:spcBef>
              <a:spcAft>
                <a:spcPts val="0"/>
              </a:spcAft>
              <a:buClr>
                <a:schemeClr val="accent2"/>
              </a:buClr>
              <a:buSzPts val="2040"/>
              <a:buFont typeface="Noto Sans Symbols"/>
              <a:buNone/>
              <a:defRPr b="0" i="0" sz="1200" u="none" cap="none" strike="noStrike">
                <a:solidFill>
                  <a:schemeClr val="dk1"/>
                </a:solidFill>
                <a:latin typeface="Libre Baskerville"/>
                <a:ea typeface="Libre Baskerville"/>
                <a:cs typeface="Libre Baskerville"/>
                <a:sym typeface="Libre Baskerville"/>
              </a:defRPr>
            </a:lvl2pPr>
            <a:lvl3pPr indent="-228600" lvl="2" marL="1371600" marR="0" rtl="0" algn="l">
              <a:spcBef>
                <a:spcPts val="370"/>
              </a:spcBef>
              <a:spcAft>
                <a:spcPts val="0"/>
              </a:spcAft>
              <a:buClr>
                <a:srgbClr val="E6AFA9"/>
              </a:buClr>
              <a:buSzPts val="1700"/>
              <a:buFont typeface="Noto Sans Symbols"/>
              <a:buNone/>
              <a:defRPr b="0" i="0" sz="1000" u="none" cap="none" strike="noStrike">
                <a:solidFill>
                  <a:schemeClr val="dk1"/>
                </a:solidFill>
                <a:latin typeface="Libre Baskerville"/>
                <a:ea typeface="Libre Baskerville"/>
                <a:cs typeface="Libre Baskerville"/>
                <a:sym typeface="Libre Baskerville"/>
              </a:defRPr>
            </a:lvl3pPr>
            <a:lvl4pPr indent="-228600" lvl="3" marL="1828800" marR="0" rtl="0" algn="l">
              <a:spcBef>
                <a:spcPts val="370"/>
              </a:spcBef>
              <a:spcAft>
                <a:spcPts val="0"/>
              </a:spcAft>
              <a:buClr>
                <a:schemeClr val="accent3"/>
              </a:buClr>
              <a:buSzPts val="1600"/>
              <a:buFont typeface="Noto Sans Symbols"/>
              <a:buNone/>
              <a:defRPr b="0" i="0" sz="900" u="none" cap="none" strike="noStrike">
                <a:solidFill>
                  <a:schemeClr val="dk1"/>
                </a:solidFill>
                <a:latin typeface="Libre Baskerville"/>
                <a:ea typeface="Libre Baskerville"/>
                <a:cs typeface="Libre Baskerville"/>
                <a:sym typeface="Libre Baskerville"/>
              </a:defRPr>
            </a:lvl4pPr>
            <a:lvl5pPr indent="-228600" lvl="4" marL="2286000" marR="0" rtl="0" algn="l">
              <a:spcBef>
                <a:spcPts val="370"/>
              </a:spcBef>
              <a:spcAft>
                <a:spcPts val="0"/>
              </a:spcAft>
              <a:buClr>
                <a:schemeClr val="accent3"/>
              </a:buClr>
              <a:buSzPts val="2000"/>
              <a:buFont typeface="Libre Baskerville"/>
              <a:buNone/>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99" name="Google Shape;99;p16"/>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0" name="Google Shape;100;p16"/>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1" name="Google Shape;101;p16"/>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02" name="Google Shape;102;p16"/>
          <p:cNvSpPr txBox="1"/>
          <p:nvPr>
            <p:ph idx="2" type="body"/>
          </p:nvPr>
        </p:nvSpPr>
        <p:spPr>
          <a:xfrm>
            <a:off x="2971800" y="1600200"/>
            <a:ext cx="5715000" cy="44958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103" name="Shape 103"/>
        <p:cNvGrpSpPr/>
        <p:nvPr/>
      </p:nvGrpSpPr>
      <p:grpSpPr>
        <a:xfrm>
          <a:off x="0" y="0"/>
          <a:ext cx="0" cy="0"/>
          <a:chOff x="0" y="0"/>
          <a:chExt cx="0" cy="0"/>
        </a:xfrm>
      </p:grpSpPr>
      <p:sp>
        <p:nvSpPr>
          <p:cNvPr id="104" name="Google Shape;104;p17"/>
          <p:cNvSpPr txBox="1"/>
          <p:nvPr>
            <p:ph type="title"/>
          </p:nvPr>
        </p:nvSpPr>
        <p:spPr>
          <a:xfrm>
            <a:off x="914400" y="4900550"/>
            <a:ext cx="7315200" cy="522288"/>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28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05" name="Google Shape;105;p17"/>
          <p:cNvSpPr txBox="1"/>
          <p:nvPr>
            <p:ph idx="1" type="body"/>
          </p:nvPr>
        </p:nvSpPr>
        <p:spPr>
          <a:xfrm>
            <a:off x="914400" y="5445825"/>
            <a:ext cx="7315200" cy="685800"/>
          </a:xfrm>
          <a:prstGeom prst="rect">
            <a:avLst/>
          </a:prstGeom>
          <a:noFill/>
          <a:ln>
            <a:noFill/>
          </a:ln>
        </p:spPr>
        <p:txBody>
          <a:bodyPr anchorCtr="0" anchor="t" bIns="91425" lIns="91425" spcFirstLastPara="1" rIns="91425" wrap="square" tIns="91425">
            <a:noAutofit/>
          </a:bodyPr>
          <a:lstStyle>
            <a:lvl1pPr indent="-228600" lvl="0" marL="457200" marR="0" rtl="0" algn="l">
              <a:spcBef>
                <a:spcPts val="580"/>
              </a:spcBef>
              <a:spcAft>
                <a:spcPts val="0"/>
              </a:spcAft>
              <a:buClr>
                <a:schemeClr val="accent1"/>
              </a:buClr>
              <a:buSzPts val="2210"/>
              <a:buFont typeface="Noto Sans Symbols"/>
              <a:buNone/>
              <a:defRPr b="0" i="0" sz="1600" u="none" cap="none" strike="noStrike">
                <a:solidFill>
                  <a:schemeClr val="dk1"/>
                </a:solidFill>
                <a:latin typeface="Libre Baskerville"/>
                <a:ea typeface="Libre Baskerville"/>
                <a:cs typeface="Libre Baskerville"/>
                <a:sym typeface="Libre Baskerville"/>
              </a:defRPr>
            </a:lvl1pPr>
            <a:lvl2pPr indent="-293369" lvl="1" marL="914400" marR="0" rtl="0" algn="l">
              <a:spcBef>
                <a:spcPts val="370"/>
              </a:spcBef>
              <a:spcAft>
                <a:spcPts val="0"/>
              </a:spcAft>
              <a:buClr>
                <a:schemeClr val="accent2"/>
              </a:buClr>
              <a:buSzPts val="1020"/>
              <a:buFont typeface="Noto Sans Symbols"/>
              <a:buChar char="●"/>
              <a:defRPr b="0" i="0" sz="1200" u="none" cap="none" strike="noStrike">
                <a:solidFill>
                  <a:schemeClr val="dk1"/>
                </a:solidFill>
                <a:latin typeface="Libre Baskerville"/>
                <a:ea typeface="Libre Baskerville"/>
                <a:cs typeface="Libre Baskerville"/>
                <a:sym typeface="Libre Baskerville"/>
              </a:defRPr>
            </a:lvl2pPr>
            <a:lvl3pPr indent="-282575" lvl="2" marL="1371600" marR="0" rtl="0" algn="l">
              <a:spcBef>
                <a:spcPts val="370"/>
              </a:spcBef>
              <a:spcAft>
                <a:spcPts val="0"/>
              </a:spcAft>
              <a:buClr>
                <a:srgbClr val="E6AFA9"/>
              </a:buClr>
              <a:buSzPts val="850"/>
              <a:buFont typeface="Noto Sans Symbols"/>
              <a:buChar char="●"/>
              <a:defRPr b="0" i="0" sz="1000" u="none" cap="none" strike="noStrike">
                <a:solidFill>
                  <a:schemeClr val="dk1"/>
                </a:solidFill>
                <a:latin typeface="Libre Baskerville"/>
                <a:ea typeface="Libre Baskerville"/>
                <a:cs typeface="Libre Baskerville"/>
                <a:sym typeface="Libre Baskerville"/>
              </a:defRPr>
            </a:lvl3pPr>
            <a:lvl4pPr indent="-274319" lvl="3" marL="1828800" marR="0" rtl="0" algn="l">
              <a:spcBef>
                <a:spcPts val="370"/>
              </a:spcBef>
              <a:spcAft>
                <a:spcPts val="0"/>
              </a:spcAft>
              <a:buClr>
                <a:schemeClr val="accent3"/>
              </a:buClr>
              <a:buSzPts val="720"/>
              <a:buFont typeface="Noto Sans Symbols"/>
              <a:buChar char="●"/>
              <a:defRPr b="0" i="0" sz="900" u="none" cap="none" strike="noStrike">
                <a:solidFill>
                  <a:schemeClr val="dk1"/>
                </a:solidFill>
                <a:latin typeface="Libre Baskerville"/>
                <a:ea typeface="Libre Baskerville"/>
                <a:cs typeface="Libre Baskerville"/>
                <a:sym typeface="Libre Baskerville"/>
              </a:defRPr>
            </a:lvl4pPr>
            <a:lvl5pPr indent="-285750" lvl="4" marL="2286000" marR="0" rtl="0" algn="l">
              <a:spcBef>
                <a:spcPts val="370"/>
              </a:spcBef>
              <a:spcAft>
                <a:spcPts val="0"/>
              </a:spcAft>
              <a:buClr>
                <a:schemeClr val="accent3"/>
              </a:buClr>
              <a:buSzPts val="900"/>
              <a:buFont typeface="Libre Baskerville"/>
              <a:buChar char="o"/>
              <a:defRPr b="0" i="0" sz="9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6" name="Google Shape;106;p17"/>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7" name="Google Shape;107;p17"/>
          <p:cNvSpPr txBox="1"/>
          <p:nvPr>
            <p:ph idx="11" type="ftr"/>
          </p:nvPr>
        </p:nvSpPr>
        <p:spPr>
          <a:xfrm>
            <a:off x="914400" y="6172200"/>
            <a:ext cx="38862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8" name="Google Shape;108;p17"/>
          <p:cNvSpPr/>
          <p:nvPr>
            <p:ph idx="12" type="sldNum"/>
          </p:nvPr>
        </p:nvSpPr>
        <p:spPr>
          <a:xfrm>
            <a:off x="146304" y="6208776"/>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
        <p:nvSpPr>
          <p:cNvPr id="109" name="Google Shape;109;p17"/>
          <p:cNvSpPr/>
          <p:nvPr/>
        </p:nvSpPr>
        <p:spPr>
          <a:xfrm flipH="1" rot="10800000">
            <a:off x="68307" y="4683555"/>
            <a:ext cx="9006840" cy="9144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10" name="Google Shape;110;p17"/>
          <p:cNvSpPr/>
          <p:nvPr/>
        </p:nvSpPr>
        <p:spPr>
          <a:xfrm>
            <a:off x="68508" y="4650474"/>
            <a:ext cx="9006639" cy="45719"/>
          </a:xfrm>
          <a:prstGeom prst="rect">
            <a:avLst/>
          </a:prstGeom>
          <a:solidFill>
            <a:srgbClr val="E6AFA9"/>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11" name="Google Shape;111;p17"/>
          <p:cNvSpPr/>
          <p:nvPr/>
        </p:nvSpPr>
        <p:spPr>
          <a:xfrm>
            <a:off x="68510" y="4773224"/>
            <a:ext cx="9006637" cy="48807"/>
          </a:xfrm>
          <a:prstGeom prst="rect">
            <a:avLst/>
          </a:prstGeom>
          <a:solidFill>
            <a:schemeClr val="accent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sp>
        <p:nvSpPr>
          <p:cNvPr id="112" name="Google Shape;112;p17"/>
          <p:cNvSpPr/>
          <p:nvPr>
            <p:ph idx="2" type="pic"/>
          </p:nvPr>
        </p:nvSpPr>
        <p:spPr>
          <a:xfrm>
            <a:off x="68308" y="66675"/>
            <a:ext cx="9001873" cy="4581525"/>
          </a:xfrm>
          <a:prstGeom prst="round2SameRect">
            <a:avLst>
              <a:gd fmla="val 7101" name="adj1"/>
              <a:gd fmla="val 0" name="adj2"/>
            </a:avLst>
          </a:prstGeom>
          <a:solidFill>
            <a:schemeClr val="lt2"/>
          </a:solid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indent="0" lvl="0" marL="0" marR="0" rtl="0" algn="l">
              <a:spcBef>
                <a:spcPts val="580"/>
              </a:spcBef>
              <a:spcAft>
                <a:spcPts val="0"/>
              </a:spcAft>
              <a:buClr>
                <a:schemeClr val="accent1"/>
              </a:buClr>
              <a:buSzPts val="1400"/>
              <a:buFont typeface="Noto Sans Symbols"/>
              <a:buNone/>
              <a:defRPr b="0" i="0" sz="3200" u="none" cap="none" strike="noStrike">
                <a:solidFill>
                  <a:schemeClr val="dk1"/>
                </a:solidFill>
                <a:latin typeface="Libre Baskerville"/>
                <a:ea typeface="Libre Baskerville"/>
                <a:cs typeface="Libre Baskerville"/>
                <a:sym typeface="Libre Baskerville"/>
              </a:defRPr>
            </a:lvl1pPr>
            <a:lvl2pPr indent="-231140" lvl="1" marL="54864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238760" lvl="2" marL="82296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233680" lvl="3" marL="109728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228600" lvl="4" marL="13716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236220" lvl="5" marL="164592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231139" lvl="6" marL="192024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238760" lvl="7" marL="219456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233679" lvl="8" marL="246888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13" name="Shape 113"/>
        <p:cNvGrpSpPr/>
        <p:nvPr/>
      </p:nvGrpSpPr>
      <p:grpSpPr>
        <a:xfrm>
          <a:off x="0" y="0"/>
          <a:ext cx="0" cy="0"/>
          <a:chOff x="0" y="0"/>
          <a:chExt cx="0" cy="0"/>
        </a:xfrm>
      </p:grpSpPr>
      <p:sp>
        <p:nvSpPr>
          <p:cNvPr id="114" name="Google Shape;114;p1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15" name="Google Shape;115;p18"/>
          <p:cNvSpPr txBox="1"/>
          <p:nvPr>
            <p:ph idx="1" type="body"/>
          </p:nvPr>
        </p:nvSpPr>
        <p:spPr>
          <a:xfrm rot="5400000">
            <a:off x="2514600" y="-152400"/>
            <a:ext cx="4572000" cy="77724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6" name="Google Shape;116;p18"/>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7" name="Google Shape;117;p18"/>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8" name="Google Shape;118;p18"/>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Google Shape;120;p19"/>
          <p:cNvSpPr txBox="1"/>
          <p:nvPr>
            <p:ph type="title"/>
          </p:nvPr>
        </p:nvSpPr>
        <p:spPr>
          <a:xfrm rot="5400000">
            <a:off x="4709477" y="2194564"/>
            <a:ext cx="5851525" cy="201168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121" name="Google Shape;121;p19"/>
          <p:cNvSpPr txBox="1"/>
          <p:nvPr>
            <p:ph idx="1" type="body"/>
          </p:nvPr>
        </p:nvSpPr>
        <p:spPr>
          <a:xfrm rot="5400000">
            <a:off x="769937" y="419103"/>
            <a:ext cx="5851525" cy="55626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2" name="Google Shape;122;p19"/>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3" name="Google Shape;123;p19"/>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sz="1400">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4" name="Google Shape;124;p19"/>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sz="1400">
                <a:solidFill>
                  <a:srgbClr val="FFFFFF"/>
                </a:solidFill>
                <a:latin typeface="Source Sans Pro"/>
                <a:ea typeface="Source Sans Pro"/>
                <a:cs typeface="Source Sans Pro"/>
                <a:sym typeface="Source Sans Pro"/>
              </a:defRPr>
            </a:lvl1pPr>
            <a:lvl2pPr indent="0" lvl="1" marL="0" marR="0" rtl="0" algn="ctr">
              <a:spcBef>
                <a:spcPts val="0"/>
              </a:spcBef>
              <a:buNone/>
              <a:defRPr sz="1400">
                <a:solidFill>
                  <a:srgbClr val="FFFFFF"/>
                </a:solidFill>
                <a:latin typeface="Source Sans Pro"/>
                <a:ea typeface="Source Sans Pro"/>
                <a:cs typeface="Source Sans Pro"/>
                <a:sym typeface="Source Sans Pro"/>
              </a:defRPr>
            </a:lvl2pPr>
            <a:lvl3pPr indent="0" lvl="2" marL="0" marR="0" rtl="0" algn="ctr">
              <a:spcBef>
                <a:spcPts val="0"/>
              </a:spcBef>
              <a:buNone/>
              <a:defRPr sz="1400">
                <a:solidFill>
                  <a:srgbClr val="FFFFFF"/>
                </a:solidFill>
                <a:latin typeface="Source Sans Pro"/>
                <a:ea typeface="Source Sans Pro"/>
                <a:cs typeface="Source Sans Pro"/>
                <a:sym typeface="Source Sans Pro"/>
              </a:defRPr>
            </a:lvl3pPr>
            <a:lvl4pPr indent="0" lvl="3" marL="0" marR="0" rtl="0" algn="ctr">
              <a:spcBef>
                <a:spcPts val="0"/>
              </a:spcBef>
              <a:buNone/>
              <a:defRPr sz="1400">
                <a:solidFill>
                  <a:srgbClr val="FFFFFF"/>
                </a:solidFill>
                <a:latin typeface="Source Sans Pro"/>
                <a:ea typeface="Source Sans Pro"/>
                <a:cs typeface="Source Sans Pro"/>
                <a:sym typeface="Source Sans Pro"/>
              </a:defRPr>
            </a:lvl4pPr>
            <a:lvl5pPr indent="0" lvl="4" marL="0" marR="0" rtl="0" algn="ctr">
              <a:spcBef>
                <a:spcPts val="0"/>
              </a:spcBef>
              <a:buNone/>
              <a:defRPr sz="1400">
                <a:solidFill>
                  <a:srgbClr val="FFFFFF"/>
                </a:solidFill>
                <a:latin typeface="Source Sans Pro"/>
                <a:ea typeface="Source Sans Pro"/>
                <a:cs typeface="Source Sans Pro"/>
                <a:sym typeface="Source Sans Pro"/>
              </a:defRPr>
            </a:lvl5pPr>
            <a:lvl6pPr indent="0" lvl="5" marL="0" marR="0" rtl="0" algn="ctr">
              <a:spcBef>
                <a:spcPts val="0"/>
              </a:spcBef>
              <a:buNone/>
              <a:defRPr sz="1400">
                <a:solidFill>
                  <a:srgbClr val="FFFFFF"/>
                </a:solidFill>
                <a:latin typeface="Source Sans Pro"/>
                <a:ea typeface="Source Sans Pro"/>
                <a:cs typeface="Source Sans Pro"/>
                <a:sym typeface="Source Sans Pro"/>
              </a:defRPr>
            </a:lvl6pPr>
            <a:lvl7pPr indent="0" lvl="6" marL="0" marR="0" rtl="0" algn="ctr">
              <a:spcBef>
                <a:spcPts val="0"/>
              </a:spcBef>
              <a:buNone/>
              <a:defRPr sz="1400">
                <a:solidFill>
                  <a:srgbClr val="FFFFFF"/>
                </a:solidFill>
                <a:latin typeface="Source Sans Pro"/>
                <a:ea typeface="Source Sans Pro"/>
                <a:cs typeface="Source Sans Pro"/>
                <a:sym typeface="Source Sans Pro"/>
              </a:defRPr>
            </a:lvl7pPr>
            <a:lvl8pPr indent="0" lvl="7" marL="0" marR="0" rtl="0" algn="ctr">
              <a:spcBef>
                <a:spcPts val="0"/>
              </a:spcBef>
              <a:buNone/>
              <a:defRPr sz="1400">
                <a:solidFill>
                  <a:srgbClr val="FFFFFF"/>
                </a:solidFill>
                <a:latin typeface="Source Sans Pro"/>
                <a:ea typeface="Source Sans Pro"/>
                <a:cs typeface="Source Sans Pro"/>
                <a:sym typeface="Source Sans Pro"/>
              </a:defRPr>
            </a:lvl8pPr>
            <a:lvl9pPr indent="0" lvl="8" marL="0" marR="0" rtl="0" algn="ctr">
              <a:spcBef>
                <a:spcPts val="0"/>
              </a:spcBef>
              <a:buNone/>
              <a:defRPr sz="1400">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theme" Target="../theme/theme2.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5" name="Shape 5"/>
        <p:cNvGrpSpPr/>
        <p:nvPr/>
      </p:nvGrpSpPr>
      <p:grpSpPr>
        <a:xfrm>
          <a:off x="0" y="0"/>
          <a:ext cx="0" cy="0"/>
          <a:chOff x="0" y="0"/>
          <a:chExt cx="0" cy="0"/>
        </a:xfrm>
      </p:grpSpPr>
      <p:sp>
        <p:nvSpPr>
          <p:cNvPr id="6" name="Google Shape;6;p1"/>
          <p:cNvSpPr/>
          <p:nvPr/>
        </p:nvSpPr>
        <p:spPr>
          <a:xfrm>
            <a:off x="0" y="0"/>
            <a:ext cx="9144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7" name="Google Shape;7;p1"/>
          <p:cNvSpPr/>
          <p:nvPr/>
        </p:nvSpPr>
        <p:spPr>
          <a:xfrm>
            <a:off x="64008" y="69755"/>
            <a:ext cx="9013372" cy="6693408"/>
          </a:xfrm>
          <a:prstGeom prst="roundRect">
            <a:avLst>
              <a:gd fmla="val 4929" name="adj"/>
            </a:avLst>
          </a:prstGeom>
          <a:solidFill>
            <a:schemeClr val="lt1"/>
          </a:solidFill>
          <a:ln cap="sq" cmpd="sng" w="9525">
            <a:solidFill>
              <a:schemeClr val="dk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sp>
        <p:nvSpPr>
          <p:cNvPr id="8" name="Google Shape;8;p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91425">
            <a:noAutofit/>
          </a:bodyPr>
          <a:lstStyle>
            <a:lvl1pPr indent="0" lvl="0" marL="0" marR="0" rtl="0" algn="l">
              <a:spcBef>
                <a:spcPts val="0"/>
              </a:spcBef>
              <a:spcAft>
                <a:spcPts val="0"/>
              </a:spcAft>
              <a:buClr>
                <a:schemeClr val="dk2"/>
              </a:buClr>
              <a:buSzPts val="1400"/>
              <a:buFont typeface="Source Sans Pro"/>
              <a:buNone/>
              <a:defRPr b="0" i="0" sz="4000" u="none" cap="none" strike="noStrike">
                <a:solidFill>
                  <a:schemeClr val="dk2"/>
                </a:solidFill>
                <a:latin typeface="Source Sans Pro"/>
                <a:ea typeface="Source Sans Pro"/>
                <a:cs typeface="Source Sans Pro"/>
                <a:sym typeface="Source Sans Pro"/>
              </a:defRPr>
            </a:lvl1pPr>
            <a:lvl2pPr indent="0" lvl="1">
              <a:spcBef>
                <a:spcPts val="0"/>
              </a:spcBef>
              <a:spcAft>
                <a:spcPts val="0"/>
              </a:spcAft>
              <a:buSzPts val="1400"/>
              <a:buNone/>
              <a:defRPr sz="1800"/>
            </a:lvl2pPr>
            <a:lvl3pPr indent="0" lvl="2">
              <a:spcBef>
                <a:spcPts val="0"/>
              </a:spcBef>
              <a:spcAft>
                <a:spcPts val="0"/>
              </a:spcAft>
              <a:buSzPts val="1400"/>
              <a:buNone/>
              <a:defRPr sz="1800"/>
            </a:lvl3pPr>
            <a:lvl4pPr indent="0" lvl="3">
              <a:spcBef>
                <a:spcPts val="0"/>
              </a:spcBef>
              <a:spcAft>
                <a:spcPts val="0"/>
              </a:spcAft>
              <a:buSzPts val="1400"/>
              <a:buNone/>
              <a:defRPr sz="1800"/>
            </a:lvl4pPr>
            <a:lvl5pPr indent="0" lvl="4">
              <a:spcBef>
                <a:spcPts val="0"/>
              </a:spcBef>
              <a:spcAft>
                <a:spcPts val="0"/>
              </a:spcAft>
              <a:buSzPts val="1400"/>
              <a:buNone/>
              <a:defRPr sz="1800"/>
            </a:lvl5pPr>
            <a:lvl6pPr indent="0" lvl="5">
              <a:spcBef>
                <a:spcPts val="0"/>
              </a:spcBef>
              <a:spcAft>
                <a:spcPts val="0"/>
              </a:spcAft>
              <a:buSzPts val="1400"/>
              <a:buNone/>
              <a:defRPr sz="1800"/>
            </a:lvl6pPr>
            <a:lvl7pPr indent="0" lvl="6">
              <a:spcBef>
                <a:spcPts val="0"/>
              </a:spcBef>
              <a:spcAft>
                <a:spcPts val="0"/>
              </a:spcAft>
              <a:buSzPts val="1400"/>
              <a:buNone/>
              <a:defRPr sz="1800"/>
            </a:lvl7pPr>
            <a:lvl8pPr indent="0" lvl="7">
              <a:spcBef>
                <a:spcPts val="0"/>
              </a:spcBef>
              <a:spcAft>
                <a:spcPts val="0"/>
              </a:spcAft>
              <a:buSzPts val="1400"/>
              <a:buNone/>
              <a:defRPr sz="1800"/>
            </a:lvl8pPr>
            <a:lvl9pPr indent="0" lvl="8">
              <a:spcBef>
                <a:spcPts val="0"/>
              </a:spcBef>
              <a:spcAft>
                <a:spcPts val="0"/>
              </a:spcAft>
              <a:buSzPts val="1400"/>
              <a:buNone/>
              <a:defRPr sz="1800"/>
            </a:lvl9pPr>
          </a:lstStyle>
          <a:p/>
        </p:txBody>
      </p:sp>
      <p:sp>
        <p:nvSpPr>
          <p:cNvPr id="9" name="Google Shape;9;p1"/>
          <p:cNvSpPr txBox="1"/>
          <p:nvPr>
            <p:ph idx="1" type="body"/>
          </p:nvPr>
        </p:nvSpPr>
        <p:spPr>
          <a:xfrm>
            <a:off x="914400" y="1447800"/>
            <a:ext cx="7772400" cy="4572000"/>
          </a:xfrm>
          <a:prstGeom prst="rect">
            <a:avLst/>
          </a:prstGeom>
          <a:noFill/>
          <a:ln>
            <a:noFill/>
          </a:ln>
        </p:spPr>
        <p:txBody>
          <a:bodyPr anchorCtr="0" anchor="t" bIns="91425" lIns="91425" spcFirstLastPara="1" rIns="91425" wrap="square" tIns="91425">
            <a:noAutofit/>
          </a:bodyPr>
          <a:lstStyle>
            <a:lvl1pPr indent="-368935" lvl="0" marL="457200" marR="0" rtl="0" algn="l">
              <a:spcBef>
                <a:spcPts val="580"/>
              </a:spcBef>
              <a:spcAft>
                <a:spcPts val="0"/>
              </a:spcAft>
              <a:buClr>
                <a:schemeClr val="accent1"/>
              </a:buClr>
              <a:buSzPts val="2210"/>
              <a:buFont typeface="Noto Sans Symbols"/>
              <a:buChar char="●"/>
              <a:defRPr b="0" i="0" sz="2600" u="none" cap="none" strike="noStrike">
                <a:solidFill>
                  <a:schemeClr val="dk1"/>
                </a:solidFill>
                <a:latin typeface="Libre Baskerville"/>
                <a:ea typeface="Libre Baskerville"/>
                <a:cs typeface="Libre Baskerville"/>
                <a:sym typeface="Libre Baskerville"/>
              </a:defRPr>
            </a:lvl1pPr>
            <a:lvl2pPr indent="-358140" lvl="1" marL="914400" marR="0" rtl="0" algn="l">
              <a:spcBef>
                <a:spcPts val="370"/>
              </a:spcBef>
              <a:spcAft>
                <a:spcPts val="0"/>
              </a:spcAft>
              <a:buClr>
                <a:schemeClr val="accent2"/>
              </a:buClr>
              <a:buSzPts val="2040"/>
              <a:buFont typeface="Noto Sans Symbols"/>
              <a:buChar char="●"/>
              <a:defRPr b="0" i="0" sz="2400" u="none" cap="none" strike="noStrike">
                <a:solidFill>
                  <a:schemeClr val="dk1"/>
                </a:solidFill>
                <a:latin typeface="Libre Baskerville"/>
                <a:ea typeface="Libre Baskerville"/>
                <a:cs typeface="Libre Baskerville"/>
                <a:sym typeface="Libre Baskerville"/>
              </a:defRPr>
            </a:lvl2pPr>
            <a:lvl3pPr indent="-336550" lvl="2" marL="1371600" marR="0" rtl="0" algn="l">
              <a:spcBef>
                <a:spcPts val="370"/>
              </a:spcBef>
              <a:spcAft>
                <a:spcPts val="0"/>
              </a:spcAft>
              <a:buClr>
                <a:srgbClr val="E6AFA9"/>
              </a:buClr>
              <a:buSzPts val="1700"/>
              <a:buFont typeface="Noto Sans Symbols"/>
              <a:buChar char="●"/>
              <a:defRPr b="0" i="0" sz="2000" u="none" cap="none" strike="noStrike">
                <a:solidFill>
                  <a:schemeClr val="dk1"/>
                </a:solidFill>
                <a:latin typeface="Libre Baskerville"/>
                <a:ea typeface="Libre Baskerville"/>
                <a:cs typeface="Libre Baskerville"/>
                <a:sym typeface="Libre Baskerville"/>
              </a:defRPr>
            </a:lvl3pPr>
            <a:lvl4pPr indent="-330200" lvl="3" marL="1828800" marR="0" rtl="0" algn="l">
              <a:spcBef>
                <a:spcPts val="370"/>
              </a:spcBef>
              <a:spcAft>
                <a:spcPts val="0"/>
              </a:spcAft>
              <a:buClr>
                <a:schemeClr val="accent3"/>
              </a:buClr>
              <a:buSzPts val="1600"/>
              <a:buFont typeface="Noto Sans Symbols"/>
              <a:buChar char="●"/>
              <a:defRPr b="0" i="0" sz="2000" u="none" cap="none" strike="noStrike">
                <a:solidFill>
                  <a:schemeClr val="dk1"/>
                </a:solidFill>
                <a:latin typeface="Libre Baskerville"/>
                <a:ea typeface="Libre Baskerville"/>
                <a:cs typeface="Libre Baskerville"/>
                <a:sym typeface="Libre Baskerville"/>
              </a:defRPr>
            </a:lvl4pPr>
            <a:lvl5pPr indent="-355600" lvl="4" marL="2286000" marR="0" rtl="0" algn="l">
              <a:spcBef>
                <a:spcPts val="370"/>
              </a:spcBef>
              <a:spcAft>
                <a:spcPts val="0"/>
              </a:spcAft>
              <a:buClr>
                <a:schemeClr val="accent3"/>
              </a:buClr>
              <a:buSzPts val="2000"/>
              <a:buFont typeface="Libre Baskerville"/>
              <a:buChar char="o"/>
              <a:defRPr b="0" i="0" sz="2000" u="none" cap="none" strike="noStrike">
                <a:solidFill>
                  <a:schemeClr val="dk1"/>
                </a:solidFill>
                <a:latin typeface="Libre Baskerville"/>
                <a:ea typeface="Libre Baskerville"/>
                <a:cs typeface="Libre Baskerville"/>
                <a:sym typeface="Libre Baskerville"/>
              </a:defRPr>
            </a:lvl5pPr>
            <a:lvl6pPr indent="-342900" lvl="5" marL="2743200" marR="0" rtl="0" algn="l">
              <a:spcBef>
                <a:spcPts val="370"/>
              </a:spcBef>
              <a:spcAft>
                <a:spcPts val="0"/>
              </a:spcAft>
              <a:buClr>
                <a:schemeClr val="accent3"/>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6pPr>
            <a:lvl7pPr indent="-342900" lvl="6" marL="3200400" marR="0" rtl="0" algn="l">
              <a:spcBef>
                <a:spcPts val="370"/>
              </a:spcBef>
              <a:spcAft>
                <a:spcPts val="0"/>
              </a:spcAft>
              <a:buClr>
                <a:schemeClr val="accent2"/>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7pPr>
            <a:lvl8pPr indent="-342900" lvl="7" marL="3657600" marR="0" rtl="0" algn="l">
              <a:spcBef>
                <a:spcPts val="370"/>
              </a:spcBef>
              <a:spcAft>
                <a:spcPts val="0"/>
              </a:spcAft>
              <a:buClr>
                <a:srgbClr val="E6AF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8pPr>
            <a:lvl9pPr indent="-342900" lvl="8" marL="4114800" marR="0" rtl="0" algn="l">
              <a:spcBef>
                <a:spcPts val="370"/>
              </a:spcBef>
              <a:spcAft>
                <a:spcPts val="0"/>
              </a:spcAft>
              <a:buClr>
                <a:srgbClr val="CAABA9"/>
              </a:buClr>
              <a:buSzPts val="1800"/>
              <a:buFont typeface="Libre Baskerville"/>
              <a:buChar char="•"/>
              <a:defRPr b="0" i="0" sz="1800" u="none" cap="none" strike="noStrike">
                <a:solidFill>
                  <a:schemeClr val="dk1"/>
                </a:solidFill>
                <a:latin typeface="Libre Baskerville"/>
                <a:ea typeface="Libre Baskerville"/>
                <a:cs typeface="Libre Baskerville"/>
                <a:sym typeface="Libre Baskerville"/>
              </a:defRPr>
            </a:lvl9pPr>
          </a:lstStyle>
          <a:p/>
        </p:txBody>
      </p:sp>
      <p:sp>
        <p:nvSpPr>
          <p:cNvPr id="10" name="Google Shape;10;p1"/>
          <p:cNvSpPr txBox="1"/>
          <p:nvPr>
            <p:ph idx="10" type="dt"/>
          </p:nvPr>
        </p:nvSpPr>
        <p:spPr>
          <a:xfrm>
            <a:off x="6172200" y="6191250"/>
            <a:ext cx="2476500" cy="476250"/>
          </a:xfrm>
          <a:prstGeom prst="rect">
            <a:avLst/>
          </a:prstGeom>
          <a:noFill/>
          <a:ln>
            <a:noFill/>
          </a:ln>
        </p:spPr>
        <p:txBody>
          <a:bodyPr anchorCtr="0" anchor="ctr" bIns="91425" lIns="91425" spcFirstLastPara="1" rIns="91425" wrap="square" tIns="91425">
            <a:noAutofit/>
          </a:bodyPr>
          <a:lstStyle>
            <a:lvl1pPr indent="0" lvl="0" marL="0" marR="0" rtl="0" algn="r">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1" name="Google Shape;11;p1"/>
          <p:cNvSpPr txBox="1"/>
          <p:nvPr>
            <p:ph idx="11" type="ftr"/>
          </p:nvPr>
        </p:nvSpPr>
        <p:spPr>
          <a:xfrm>
            <a:off x="914400" y="6172200"/>
            <a:ext cx="3962400" cy="457200"/>
          </a:xfrm>
          <a:prstGeom prst="rect">
            <a:avLst/>
          </a:prstGeom>
          <a:noFill/>
          <a:ln>
            <a:noFill/>
          </a:ln>
        </p:spPr>
        <p:txBody>
          <a:bodyPr anchorCtr="0" anchor="ctr" bIns="91425" lIns="91425" spcFirstLastPara="1" rIns="91425" wrap="square" tIns="91425">
            <a:noAutofit/>
          </a:bodyPr>
          <a:lstStyle>
            <a:lvl1pPr indent="0" lvl="0" marL="0" marR="0" rtl="0" algn="l">
              <a:spcBef>
                <a:spcPts val="0"/>
              </a:spcBef>
              <a:spcAft>
                <a:spcPts val="0"/>
              </a:spcAft>
              <a:buSzPts val="1400"/>
              <a:buNone/>
              <a:defRPr b="0" i="0" sz="1400" u="none" cap="none" strike="noStrike">
                <a:solidFill>
                  <a:schemeClr val="dk2"/>
                </a:solidFill>
                <a:latin typeface="Libre Baskerville"/>
                <a:ea typeface="Libre Baskerville"/>
                <a:cs typeface="Libre Baskerville"/>
                <a:sym typeface="Libre Baskerville"/>
              </a:defRPr>
            </a:lvl1pPr>
            <a:lvl2pPr indent="0" lvl="1" marL="457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2pPr>
            <a:lvl3pPr indent="0" lvl="2" marL="914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3pPr>
            <a:lvl4pPr indent="0" lvl="3" marL="1371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4pPr>
            <a:lvl5pPr indent="0" lvl="4" marL="18288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5pPr>
            <a:lvl6pPr indent="0" lvl="5" marL="22860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6pPr>
            <a:lvl7pPr indent="0" lvl="6" marL="27432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7pPr>
            <a:lvl8pPr indent="0" lvl="7" marL="32004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8pPr>
            <a:lvl9pPr indent="0" lvl="8" marL="3657600" marR="0" rtl="0" algn="l">
              <a:spcBef>
                <a:spcPts val="0"/>
              </a:spcBef>
              <a:spcAft>
                <a:spcPts val="0"/>
              </a:spcAft>
              <a:buSzPts val="1400"/>
              <a:buNone/>
              <a:defRPr b="0" i="0" sz="1800" u="none" cap="none" strike="noStrike">
                <a:solidFill>
                  <a:schemeClr val="dk1"/>
                </a:solidFill>
                <a:latin typeface="Libre Baskerville"/>
                <a:ea typeface="Libre Baskerville"/>
                <a:cs typeface="Libre Baskerville"/>
                <a:sym typeface="Libre Baskerville"/>
              </a:defRPr>
            </a:lvl9pPr>
          </a:lstStyle>
          <a:p/>
        </p:txBody>
      </p:sp>
      <p:sp>
        <p:nvSpPr>
          <p:cNvPr id="12" name="Google Shape;12;p1"/>
          <p:cNvSpPr/>
          <p:nvPr>
            <p:ph idx="12" type="sldNum"/>
          </p:nvPr>
        </p:nvSpPr>
        <p:spPr>
          <a:xfrm>
            <a:off x="146304" y="6210300"/>
            <a:ext cx="457200" cy="457200"/>
          </a:xfrm>
          <a:prstGeom prst="ellipse">
            <a:avLst/>
          </a:prstGeom>
          <a:solidFill>
            <a:schemeClr val="accent1"/>
          </a:solidFill>
          <a:ln>
            <a:noFill/>
          </a:ln>
        </p:spPr>
        <p:txBody>
          <a:bodyPr anchorCtr="1" anchor="ctr" bIns="0" lIns="0" spcFirstLastPara="1" rIns="0" wrap="square" tIns="0">
            <a:noAutofit/>
          </a:bodyPr>
          <a:lstStyle>
            <a:lvl1pPr indent="0" lvl="0"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1pPr>
            <a:lvl2pPr indent="0" lvl="1"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2pPr>
            <a:lvl3pPr indent="0" lvl="2"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3pPr>
            <a:lvl4pPr indent="0" lvl="3"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4pPr>
            <a:lvl5pPr indent="0" lvl="4"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5pPr>
            <a:lvl6pPr indent="0" lvl="5"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6pPr>
            <a:lvl7pPr indent="0" lvl="6"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7pPr>
            <a:lvl8pPr indent="0" lvl="7"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8pPr>
            <a:lvl9pPr indent="0" lvl="8" marL="0" marR="0" rtl="0" algn="ctr">
              <a:spcBef>
                <a:spcPts val="0"/>
              </a:spcBef>
              <a:buNone/>
              <a:defRPr b="0" i="0" sz="1400" u="none" cap="none" strike="noStrike">
                <a:solidFill>
                  <a:srgbClr val="FFFFFF"/>
                </a:solidFill>
                <a:latin typeface="Source Sans Pro"/>
                <a:ea typeface="Source Sans Pro"/>
                <a:cs typeface="Source Sans Pro"/>
                <a:sym typeface="Source Sans Pro"/>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8" name="Shape 128"/>
        <p:cNvGrpSpPr/>
        <p:nvPr/>
      </p:nvGrpSpPr>
      <p:grpSpPr>
        <a:xfrm>
          <a:off x="0" y="0"/>
          <a:ext cx="0" cy="0"/>
          <a:chOff x="0" y="0"/>
          <a:chExt cx="0" cy="0"/>
        </a:xfrm>
      </p:grpSpPr>
      <p:sp>
        <p:nvSpPr>
          <p:cNvPr id="129" name="Google Shape;129;p20"/>
          <p:cNvSpPr txBox="1"/>
          <p:nvPr>
            <p:ph idx="1" type="subTitle"/>
          </p:nvPr>
        </p:nvSpPr>
        <p:spPr>
          <a:xfrm>
            <a:off x="1295400" y="3200400"/>
            <a:ext cx="6400800" cy="1600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Mentor Pham Xuan Truong</a:t>
            </a:r>
            <a:endParaRPr/>
          </a:p>
          <a:p>
            <a:pPr indent="0" lvl="0" marL="0" marR="0" rtl="0" algn="ctr">
              <a:spcBef>
                <a:spcPts val="580"/>
              </a:spcBef>
              <a:spcAft>
                <a:spcPts val="0"/>
              </a:spcAft>
              <a:buClr>
                <a:schemeClr val="accent1"/>
              </a:buClr>
              <a:buFont typeface="Noto Sans Symbols"/>
              <a:buNone/>
            </a:pPr>
            <a:r>
              <a:rPr b="0" i="0" lang="en-US" sz="2600" u="none" cap="none" strike="noStrike">
                <a:solidFill>
                  <a:schemeClr val="dk2"/>
                </a:solidFill>
                <a:latin typeface="Libre Baskerville"/>
                <a:ea typeface="Libre Baskerville"/>
                <a:cs typeface="Libre Baskerville"/>
                <a:sym typeface="Libre Baskerville"/>
              </a:rPr>
              <a:t>truongpx@ftu.edu.vn</a:t>
            </a:r>
            <a:endParaRPr b="0" i="0" sz="2600" u="none" cap="none" strike="noStrike">
              <a:solidFill>
                <a:schemeClr val="dk2"/>
              </a:solidFill>
              <a:latin typeface="Libre Baskerville"/>
              <a:ea typeface="Libre Baskerville"/>
              <a:cs typeface="Libre Baskerville"/>
              <a:sym typeface="Libre Baskerville"/>
            </a:endParaRPr>
          </a:p>
        </p:txBody>
      </p:sp>
      <p:sp>
        <p:nvSpPr>
          <p:cNvPr id="130" name="Google Shape;130;p20"/>
          <p:cNvSpPr txBox="1"/>
          <p:nvPr>
            <p:ph type="ctrTitle"/>
          </p:nvPr>
        </p:nvSpPr>
        <p:spPr>
          <a:xfrm>
            <a:off x="457200" y="1505930"/>
            <a:ext cx="8229600" cy="1470025"/>
          </a:xfrm>
          <a:prstGeom prst="rect">
            <a:avLst/>
          </a:prstGeom>
          <a:noFill/>
          <a:ln>
            <a:noFill/>
          </a:ln>
        </p:spPr>
        <p:txBody>
          <a:bodyPr anchorCtr="0" anchor="ctr" bIns="91425" lIns="91425" spcFirstLastPara="1" rIns="91425" wrap="square" tIns="45700">
            <a:noAutofit/>
          </a:bodyPr>
          <a:lstStyle/>
          <a:p>
            <a:pPr indent="0" lvl="0" marL="0" marR="0" rtl="0" algn="ctr">
              <a:spcBef>
                <a:spcPts val="0"/>
              </a:spcBef>
              <a:spcAft>
                <a:spcPts val="0"/>
              </a:spcAft>
              <a:buClr>
                <a:srgbClr val="FFFFFF"/>
              </a:buClr>
              <a:buFont typeface="Source Sans Pro"/>
              <a:buNone/>
            </a:pPr>
            <a:r>
              <a:rPr b="0" i="0" lang="en-US" sz="4000" u="none" cap="none" strike="noStrike">
                <a:solidFill>
                  <a:srgbClr val="FFFFFF"/>
                </a:solidFill>
                <a:latin typeface="Source Sans Pro"/>
                <a:ea typeface="Source Sans Pro"/>
                <a:cs typeface="Source Sans Pro"/>
                <a:sym typeface="Source Sans Pro"/>
              </a:rPr>
              <a:t>Chapter 9 Inflation and Phillips curve</a:t>
            </a:r>
            <a:endParaRPr b="0" i="0" sz="4000" u="none" cap="none" strike="noStrike">
              <a:solidFill>
                <a:srgbClr val="FFFFFF"/>
              </a:solidFill>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4" name="Shape 134"/>
        <p:cNvGrpSpPr/>
        <p:nvPr/>
      </p:nvGrpSpPr>
      <p:grpSpPr>
        <a:xfrm>
          <a:off x="0" y="0"/>
          <a:ext cx="0" cy="0"/>
          <a:chOff x="0" y="0"/>
          <a:chExt cx="0" cy="0"/>
        </a:xfrm>
      </p:grpSpPr>
      <p:sp>
        <p:nvSpPr>
          <p:cNvPr id="135" name="Google Shape;135;p2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Content</a:t>
            </a:r>
            <a:endParaRPr b="0" i="0" sz="4000" u="none" cap="none" strike="noStrike">
              <a:solidFill>
                <a:schemeClr val="dk2"/>
              </a:solidFill>
              <a:latin typeface="Source Sans Pro"/>
              <a:ea typeface="Source Sans Pro"/>
              <a:cs typeface="Source Sans Pro"/>
              <a:sym typeface="Source Sans Pro"/>
            </a:endParaRPr>
          </a:p>
        </p:txBody>
      </p:sp>
      <p:sp>
        <p:nvSpPr>
          <p:cNvPr id="136" name="Google Shape;136;p21"/>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 Overview of inflation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 Cost of inflation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III Phillips curve – relationship between inflation and unemployment</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sp>
        <p:nvSpPr>
          <p:cNvPr id="141" name="Google Shape;141;p22"/>
          <p:cNvSpPr txBox="1"/>
          <p:nvPr>
            <p:ph type="title"/>
          </p:nvPr>
        </p:nvSpPr>
        <p:spPr>
          <a:xfrm>
            <a:off x="1143000" y="0"/>
            <a:ext cx="7772400" cy="9144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
        <p:nvSpPr>
          <p:cNvPr id="142" name="Google Shape;142;p22"/>
          <p:cNvSpPr txBox="1"/>
          <p:nvPr>
            <p:ph idx="1" type="body"/>
          </p:nvPr>
        </p:nvSpPr>
        <p:spPr>
          <a:xfrm>
            <a:off x="1371600" y="914400"/>
            <a:ext cx="7772400" cy="5715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1 Definition and computing method</a:t>
            </a:r>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Inflation</a:t>
            </a:r>
            <a:r>
              <a:rPr b="0" i="0" lang="en-US" sz="2405" u="none" cap="none" strike="noStrike">
                <a:solidFill>
                  <a:schemeClr val="dk1"/>
                </a:solidFill>
                <a:latin typeface="Libre Baskerville"/>
                <a:ea typeface="Libre Baskerville"/>
                <a:cs typeface="Libre Baskerville"/>
                <a:sym typeface="Libre Baskerville"/>
              </a:rPr>
              <a:t> is a sustained increase in the general price level of goods and services in an economy over a period of time</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Or  sustained reduction in the purchasing power per unit of money – a loss of real value in the medium of exchange and unit of account within the economy (each unit of currency buys fewer goods and services)</a:t>
            </a:r>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Deflation</a:t>
            </a:r>
            <a:r>
              <a:rPr b="0" i="0" lang="en-US" sz="2405" u="none" cap="none" strike="noStrike">
                <a:solidFill>
                  <a:schemeClr val="dk1"/>
                </a:solidFill>
                <a:latin typeface="Libre Baskerville"/>
                <a:ea typeface="Libre Baskerville"/>
                <a:cs typeface="Libre Baskerville"/>
                <a:sym typeface="Libre Baskerville"/>
              </a:rPr>
              <a:t> is the contrary concept as a sustained decrease in the general price level of goods and services in an economy over a period of time or sustained increase in the purchasing power per unit of money</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Other related concepts</a:t>
            </a:r>
            <a:r>
              <a:rPr b="0" i="0" lang="en-US" sz="2405" u="none" cap="none" strike="noStrike">
                <a:solidFill>
                  <a:schemeClr val="dk1"/>
                </a:solidFill>
                <a:latin typeface="Libre Baskerville"/>
                <a:ea typeface="Libre Baskerville"/>
                <a:cs typeface="Libre Baskerville"/>
                <a:sym typeface="Libre Baskerville"/>
              </a:rPr>
              <a:t>: disinflation - a decrease in the rate of inflation; hyperinflation - an out-of-control inflationary spiral; stagflation - a combination of inflation, slow economic growth and high unemployment; reflation - an attempt to raise the general level of prices to counteract deflationary pressures.</a:t>
            </a:r>
            <a:endParaRPr b="0" i="0" sz="2405" u="none" cap="none" strike="noStrike">
              <a:solidFill>
                <a:schemeClr val="dk1"/>
              </a:solidFill>
              <a:latin typeface="Libre Baskerville"/>
              <a:ea typeface="Libre Baskerville"/>
              <a:cs typeface="Libre Baskerville"/>
              <a:sym typeface="Libre Baskerville"/>
            </a:endParaRPr>
          </a:p>
        </p:txBody>
      </p:sp>
      <p:pic>
        <p:nvPicPr>
          <p:cNvPr id="143" name="Google Shape;143;p22"/>
          <p:cNvPicPr preferRelativeResize="0"/>
          <p:nvPr/>
        </p:nvPicPr>
        <p:blipFill rotWithShape="1">
          <a:blip r:embed="rId3">
            <a:alphaModFix/>
          </a:blip>
          <a:srcRect b="0" l="0" r="0" t="0"/>
          <a:stretch/>
        </p:blipFill>
        <p:spPr>
          <a:xfrm>
            <a:off x="0" y="0"/>
            <a:ext cx="1447800" cy="6858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7" name="Shape 147"/>
        <p:cNvGrpSpPr/>
        <p:nvPr/>
      </p:nvGrpSpPr>
      <p:grpSpPr>
        <a:xfrm>
          <a:off x="0" y="0"/>
          <a:ext cx="0" cy="0"/>
          <a:chOff x="0" y="0"/>
          <a:chExt cx="0" cy="0"/>
        </a:xfrm>
      </p:grpSpPr>
      <p:sp>
        <p:nvSpPr>
          <p:cNvPr id="148" name="Google Shape;148;p23"/>
          <p:cNvSpPr txBox="1"/>
          <p:nvPr>
            <p:ph idx="1" type="body"/>
          </p:nvPr>
        </p:nvSpPr>
        <p:spPr>
          <a:xfrm>
            <a:off x="609600" y="1066800"/>
            <a:ext cx="8153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1 Definition and computing method</a:t>
            </a:r>
            <a:endParaRPr/>
          </a:p>
          <a:p>
            <a:pPr indent="0" lvl="0" marL="0" marR="0" rtl="0" algn="l">
              <a:spcBef>
                <a:spcPts val="580"/>
              </a:spcBef>
              <a:spcAft>
                <a:spcPts val="0"/>
              </a:spcAft>
              <a:buClr>
                <a:schemeClr val="accent1"/>
              </a:buClr>
              <a:buFont typeface="Noto Sans Symbols"/>
              <a:buNone/>
            </a:pPr>
            <a:r>
              <a:t/>
            </a:r>
            <a:endParaRPr b="1"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1"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Other indices could be used to calculate inflation: GDP deflator, PPI (producer price index) or core price index (core CPI)</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49" name="Google Shape;149;p23"/>
          <p:cNvSpPr txBox="1"/>
          <p:nvPr>
            <p:ph type="title"/>
          </p:nvPr>
        </p:nvSpPr>
        <p:spPr>
          <a:xfrm>
            <a:off x="838200" y="152400"/>
            <a:ext cx="7772400" cy="8842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pic>
        <p:nvPicPr>
          <p:cNvPr id="150" name="Google Shape;150;p23"/>
          <p:cNvPicPr preferRelativeResize="0"/>
          <p:nvPr/>
        </p:nvPicPr>
        <p:blipFill rotWithShape="1">
          <a:blip r:embed="rId3">
            <a:alphaModFix/>
          </a:blip>
          <a:srcRect b="0" l="0" r="0" t="0"/>
          <a:stretch/>
        </p:blipFill>
        <p:spPr>
          <a:xfrm>
            <a:off x="2763982" y="1600200"/>
            <a:ext cx="3124200" cy="762000"/>
          </a:xfrm>
          <a:prstGeom prst="rect">
            <a:avLst/>
          </a:prstGeom>
          <a:noFill/>
          <a:ln>
            <a:noFill/>
          </a:ln>
        </p:spPr>
      </p:pic>
      <p:pic>
        <p:nvPicPr>
          <p:cNvPr id="151" name="Google Shape;151;p23"/>
          <p:cNvPicPr preferRelativeResize="0"/>
          <p:nvPr/>
        </p:nvPicPr>
        <p:blipFill rotWithShape="1">
          <a:blip r:embed="rId4">
            <a:alphaModFix/>
          </a:blip>
          <a:srcRect b="0" l="0" r="0" t="0"/>
          <a:stretch/>
        </p:blipFill>
        <p:spPr>
          <a:xfrm>
            <a:off x="1066800" y="3884150"/>
            <a:ext cx="7239000" cy="33528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sp>
        <p:nvSpPr>
          <p:cNvPr id="156" name="Google Shape;156;p24"/>
          <p:cNvSpPr txBox="1"/>
          <p:nvPr>
            <p:ph idx="1" type="body"/>
          </p:nvPr>
        </p:nvSpPr>
        <p:spPr>
          <a:xfrm>
            <a:off x="457200" y="838200"/>
            <a:ext cx="8382000" cy="5867400"/>
          </a:xfrm>
          <a:prstGeom prst="rect">
            <a:avLst/>
          </a:prstGeom>
          <a:noFill/>
          <a:ln>
            <a:noFill/>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chemeClr val="accent1"/>
              </a:buClr>
              <a:buFont typeface="Noto Sans Symbols"/>
              <a:buNone/>
            </a:pPr>
            <a:r>
              <a:rPr b="1" i="0" lang="en-US" sz="2500" u="none" cap="none" strike="noStrike">
                <a:solidFill>
                  <a:schemeClr val="dk1"/>
                </a:solidFill>
                <a:latin typeface="Libre Baskerville"/>
                <a:ea typeface="Libre Baskerville"/>
                <a:cs typeface="Libre Baskerville"/>
                <a:sym typeface="Libre Baskerville"/>
              </a:rPr>
              <a:t>2 Classification</a:t>
            </a:r>
            <a:endParaRPr/>
          </a:p>
          <a:p>
            <a:pPr indent="0" lvl="0" marL="0" marR="0" rtl="0" algn="just">
              <a:lnSpc>
                <a:spcPct val="90000"/>
              </a:lnSpc>
              <a:spcBef>
                <a:spcPts val="580"/>
              </a:spcBef>
              <a:spcAft>
                <a:spcPts val="0"/>
              </a:spcAft>
              <a:buClr>
                <a:schemeClr val="accent1"/>
              </a:buClr>
              <a:buFont typeface="Noto Sans Symbols"/>
              <a:buNone/>
            </a:pPr>
            <a:r>
              <a:rPr b="1" i="1" lang="en-US" sz="2500" u="none" cap="none" strike="noStrike">
                <a:solidFill>
                  <a:srgbClr val="000000"/>
                </a:solidFill>
                <a:latin typeface="Libre Baskerville"/>
                <a:ea typeface="Libre Baskerville"/>
                <a:cs typeface="Libre Baskerville"/>
                <a:sym typeface="Libre Baskerville"/>
              </a:rPr>
              <a:t>Moderate Inflation</a:t>
            </a:r>
            <a:r>
              <a:rPr b="0" i="0" lang="en-US" sz="2500" u="none" cap="none" strike="noStrike">
                <a:solidFill>
                  <a:srgbClr val="000000"/>
                </a:solidFill>
                <a:latin typeface="Libre Baskerville"/>
                <a:ea typeface="Libre Baskerville"/>
                <a:cs typeface="Libre Baskerville"/>
                <a:sym typeface="Libre Baskerville"/>
              </a:rPr>
              <a:t>: inflation rate &lt; 10%/year, prices increases slowly. Moderate inflation can spur production because price increases leading to highet profit for enterprises,therefore, firms will increases quantity.</a:t>
            </a:r>
            <a:endParaRPr b="0" i="0" sz="2500" u="none" cap="none" strike="noStrike">
              <a:solidFill>
                <a:srgbClr val="000000"/>
              </a:solidFill>
              <a:latin typeface="Libre Baskerville"/>
              <a:ea typeface="Libre Baskerville"/>
              <a:cs typeface="Libre Baskerville"/>
              <a:sym typeface="Libre Baskerville"/>
            </a:endParaRPr>
          </a:p>
          <a:p>
            <a:pPr indent="0" lvl="0" marL="0" marR="0" rtl="0" algn="just">
              <a:lnSpc>
                <a:spcPct val="90000"/>
              </a:lnSpc>
              <a:spcBef>
                <a:spcPts val="580"/>
              </a:spcBef>
              <a:spcAft>
                <a:spcPts val="0"/>
              </a:spcAft>
              <a:buClr>
                <a:schemeClr val="accent1"/>
              </a:buClr>
              <a:buFont typeface="Noto Sans Symbols"/>
              <a:buNone/>
            </a:pPr>
            <a:r>
              <a:rPr b="1" i="1" lang="en-US" sz="2500" u="none" cap="none" strike="noStrike">
                <a:solidFill>
                  <a:srgbClr val="000000"/>
                </a:solidFill>
                <a:latin typeface="Libre Baskerville"/>
                <a:ea typeface="Libre Baskerville"/>
                <a:cs typeface="Libre Baskerville"/>
                <a:sym typeface="Libre Baskerville"/>
              </a:rPr>
              <a:t>Galloping Inflation</a:t>
            </a:r>
            <a:r>
              <a:rPr b="0" i="0" lang="en-US" sz="2500" u="none" cap="none" strike="noStrike">
                <a:solidFill>
                  <a:srgbClr val="000000"/>
                </a:solidFill>
                <a:latin typeface="Libre Baskerville"/>
                <a:ea typeface="Libre Baskerville"/>
                <a:cs typeface="Libre Baskerville"/>
                <a:sym typeface="Libre Baskerville"/>
              </a:rPr>
              <a:t>: inflation rate is from 10% to 99% per year. This type will destroy economy and curb engines of economy.</a:t>
            </a:r>
            <a:endParaRPr b="0" i="0" sz="2500" u="none" cap="none" strike="noStrike">
              <a:solidFill>
                <a:srgbClr val="000000"/>
              </a:solidFill>
              <a:latin typeface="Libre Baskerville"/>
              <a:ea typeface="Libre Baskerville"/>
              <a:cs typeface="Libre Baskerville"/>
              <a:sym typeface="Libre Baskerville"/>
            </a:endParaRPr>
          </a:p>
          <a:p>
            <a:pPr indent="0" lvl="0" marL="0" marR="0" rtl="0" algn="just">
              <a:lnSpc>
                <a:spcPct val="90000"/>
              </a:lnSpc>
              <a:spcBef>
                <a:spcPts val="580"/>
              </a:spcBef>
              <a:spcAft>
                <a:spcPts val="0"/>
              </a:spcAft>
              <a:buClr>
                <a:schemeClr val="accent1"/>
              </a:buClr>
              <a:buFont typeface="Noto Sans Symbols"/>
              <a:buNone/>
            </a:pPr>
            <a:r>
              <a:rPr b="1" i="1" lang="en-US" sz="2500" u="none" cap="none" strike="noStrike">
                <a:solidFill>
                  <a:srgbClr val="000000"/>
                </a:solidFill>
                <a:latin typeface="Libre Baskerville"/>
                <a:ea typeface="Libre Baskerville"/>
                <a:cs typeface="Libre Baskerville"/>
                <a:sym typeface="Libre Baskerville"/>
              </a:rPr>
              <a:t>Hyper Inflation</a:t>
            </a:r>
            <a:r>
              <a:rPr b="0" i="0" lang="en-US" sz="2500" u="none" cap="none" strike="noStrike">
                <a:solidFill>
                  <a:srgbClr val="000000"/>
                </a:solidFill>
                <a:latin typeface="Libre Baskerville"/>
                <a:ea typeface="Libre Baskerville"/>
                <a:cs typeface="Libre Baskerville"/>
                <a:sym typeface="Libre Baskerville"/>
              </a:rPr>
              <a:t>: is defined as inflation that exceeds 100%  percent per year. Costs such as shoe-leather and menu costs are much worse with hyperinflation– and tax systems are grossly distorted. Eventually, when costs become too great with hyperinflation, the money loses its role as store of value, unit of account and medium of exchange.  Bartering or using commodity money becomes prevalent. In 1920s (1922-12/1923) Weimar Germany, CPI increased from 1 to 10 millions</a:t>
            </a:r>
            <a:endParaRPr/>
          </a:p>
          <a:p>
            <a:pPr indent="0" lvl="0" marL="0" marR="0" rtl="0" algn="l">
              <a:lnSpc>
                <a:spcPct val="90000"/>
              </a:lnSpc>
              <a:spcBef>
                <a:spcPts val="580"/>
              </a:spcBef>
              <a:spcAft>
                <a:spcPts val="0"/>
              </a:spcAft>
              <a:buClr>
                <a:schemeClr val="accent1"/>
              </a:buClr>
              <a:buFont typeface="Noto Sans Symbols"/>
              <a:buNone/>
            </a:pPr>
            <a:r>
              <a:t/>
            </a:r>
            <a:endParaRPr b="1"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57" name="Google Shape;157;p24"/>
          <p:cNvSpPr txBox="1"/>
          <p:nvPr>
            <p:ph type="title"/>
          </p:nvPr>
        </p:nvSpPr>
        <p:spPr>
          <a:xfrm>
            <a:off x="838200" y="-3048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1" name="Shape 161"/>
        <p:cNvGrpSpPr/>
        <p:nvPr/>
      </p:nvGrpSpPr>
      <p:grpSpPr>
        <a:xfrm>
          <a:off x="0" y="0"/>
          <a:ext cx="0" cy="0"/>
          <a:chOff x="0" y="0"/>
          <a:chExt cx="0" cy="0"/>
        </a:xfrm>
      </p:grpSpPr>
      <p:sp>
        <p:nvSpPr>
          <p:cNvPr id="162" name="Google Shape;162;p25"/>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800" u="none" cap="none" strike="noStrike">
                <a:solidFill>
                  <a:schemeClr val="dk1"/>
                </a:solidFill>
                <a:latin typeface="Libre Baskerville"/>
                <a:ea typeface="Libre Baskerville"/>
                <a:cs typeface="Libre Baskerville"/>
                <a:sym typeface="Libre Baskerville"/>
              </a:rPr>
              <a:t>2 Classification</a:t>
            </a:r>
            <a:endParaRPr/>
          </a:p>
          <a:p>
            <a:pPr indent="0" lvl="0" marL="0" marR="0" rtl="0" algn="l">
              <a:spcBef>
                <a:spcPts val="1300"/>
              </a:spcBef>
              <a:spcAft>
                <a:spcPts val="0"/>
              </a:spcAft>
              <a:buClr>
                <a:schemeClr val="accent1"/>
              </a:buClr>
              <a:buFont typeface="Noto Sans Symbols"/>
              <a:buNone/>
            </a:pPr>
            <a:r>
              <a:rPr b="1" i="1" lang="en-US" sz="2600" u="none" cap="none" strike="noStrike">
                <a:solidFill>
                  <a:srgbClr val="000000"/>
                </a:solidFill>
                <a:latin typeface="Libre Baskerville"/>
                <a:ea typeface="Libre Baskerville"/>
                <a:cs typeface="Libre Baskerville"/>
                <a:sym typeface="Libre Baskerville"/>
              </a:rPr>
              <a:t>Expected inflation</a:t>
            </a:r>
            <a:r>
              <a:rPr b="0" i="0" lang="en-US" sz="2600" u="none" cap="none" strike="noStrike">
                <a:solidFill>
                  <a:srgbClr val="000000"/>
                </a:solidFill>
                <a:latin typeface="Libre Baskerville"/>
                <a:ea typeface="Libre Baskerville"/>
                <a:cs typeface="Libre Baskerville"/>
                <a:sym typeface="Libre Baskerville"/>
              </a:rPr>
              <a:t>: depends on expectation of individuals about gp in the future. Its impacts is small but help to adjust production cost.</a:t>
            </a:r>
            <a:endParaRPr/>
          </a:p>
          <a:p>
            <a:pPr indent="0" lvl="0" marL="0" marR="0" rtl="0" algn="l">
              <a:spcBef>
                <a:spcPts val="1300"/>
              </a:spcBef>
              <a:spcAft>
                <a:spcPts val="0"/>
              </a:spcAft>
              <a:buClr>
                <a:schemeClr val="accent1"/>
              </a:buClr>
              <a:buFont typeface="Noto Sans Symbols"/>
              <a:buNone/>
            </a:pPr>
            <a:r>
              <a:rPr b="1" i="1" lang="en-US" sz="2600" u="none" cap="none" strike="noStrike">
                <a:solidFill>
                  <a:srgbClr val="000000"/>
                </a:solidFill>
                <a:latin typeface="Libre Baskerville"/>
                <a:ea typeface="Libre Baskerville"/>
                <a:cs typeface="Libre Baskerville"/>
                <a:sym typeface="Libre Baskerville"/>
              </a:rPr>
              <a:t>Unexpected inflation</a:t>
            </a:r>
            <a:r>
              <a:rPr b="0" i="0" lang="en-US" sz="2600" u="none" cap="none" strike="noStrike">
                <a:solidFill>
                  <a:srgbClr val="000000"/>
                </a:solidFill>
                <a:latin typeface="Libre Baskerville"/>
                <a:ea typeface="Libre Baskerville"/>
                <a:cs typeface="Libre Baskerville"/>
                <a:sym typeface="Libre Baskerville"/>
              </a:rPr>
              <a:t>: derives from exogenous shocks and unexpected factors inside economy.</a:t>
            </a:r>
            <a:endParaRPr/>
          </a:p>
          <a:p>
            <a:pPr indent="-133985" lvl="0" marL="274320" marR="0" rtl="0" algn="l">
              <a:spcBef>
                <a:spcPts val="1300"/>
              </a:spcBef>
              <a:spcAft>
                <a:spcPts val="0"/>
              </a:spcAft>
              <a:buClr>
                <a:schemeClr val="accent1"/>
              </a:buClr>
              <a:buSzPts val="2210"/>
              <a:buFont typeface="Noto Sans Symbols"/>
              <a:buNone/>
            </a:pPr>
            <a:r>
              <a:t/>
            </a:r>
            <a:endParaRPr b="0" i="1" sz="2600" u="none" cap="none" strike="noStrike">
              <a:solidFill>
                <a:srgbClr val="000000"/>
              </a:solidFill>
              <a:latin typeface="Libre Baskerville"/>
              <a:ea typeface="Libre Baskerville"/>
              <a:cs typeface="Libre Baskerville"/>
              <a:sym typeface="Libre Baskerville"/>
            </a:endParaRPr>
          </a:p>
        </p:txBody>
      </p:sp>
      <p:sp>
        <p:nvSpPr>
          <p:cNvPr id="163" name="Google Shape;163;p2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7" name="Shape 167"/>
        <p:cNvGrpSpPr/>
        <p:nvPr/>
      </p:nvGrpSpPr>
      <p:grpSpPr>
        <a:xfrm>
          <a:off x="0" y="0"/>
          <a:ext cx="0" cy="0"/>
          <a:chOff x="0" y="0"/>
          <a:chExt cx="0" cy="0"/>
        </a:xfrm>
      </p:grpSpPr>
      <p:sp>
        <p:nvSpPr>
          <p:cNvPr id="168" name="Google Shape;168;p26"/>
          <p:cNvSpPr txBox="1"/>
          <p:nvPr>
            <p:ph idx="1" type="body"/>
          </p:nvPr>
        </p:nvSpPr>
        <p:spPr>
          <a:xfrm>
            <a:off x="457200" y="8382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Causes of inflation</a:t>
            </a:r>
            <a:endParaRPr/>
          </a:p>
          <a:p>
            <a:pPr indent="0" lvl="0" marL="0" marR="0" rtl="0" algn="l">
              <a:spcBef>
                <a:spcPts val="580"/>
              </a:spcBef>
              <a:spcAft>
                <a:spcPts val="0"/>
              </a:spcAft>
              <a:buClr>
                <a:schemeClr val="accent1"/>
              </a:buClr>
              <a:buFont typeface="Noto Sans Symbols"/>
              <a:buNone/>
            </a:pPr>
            <a:r>
              <a:rPr b="1" i="1" lang="en-US" sz="2600" u="none" cap="none" strike="noStrike">
                <a:solidFill>
                  <a:schemeClr val="dk1"/>
                </a:solidFill>
                <a:latin typeface="Libre Baskerville"/>
                <a:ea typeface="Libre Baskerville"/>
                <a:cs typeface="Libre Baskerville"/>
                <a:sym typeface="Libre Baskerville"/>
              </a:rPr>
              <a:t>Demand-pull inflation </a:t>
            </a:r>
            <a:r>
              <a:rPr b="0" i="0" lang="en-US" sz="2600" u="none" cap="none" strike="noStrike">
                <a:solidFill>
                  <a:schemeClr val="dk1"/>
                </a:solidFill>
                <a:latin typeface="Libre Baskerville"/>
                <a:ea typeface="Libre Baskerville"/>
                <a:cs typeface="Libre Baskerville"/>
                <a:sym typeface="Libre Baskerville"/>
              </a:rPr>
              <a:t>is caused by continuing rises in AD in the economy. The increase in AD may be caused by either increases in  the money supply or increases in G-expenditure when the economy is close to full employment.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 general, demand-pull inflation is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typically associated with a booming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economy.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169" name="Google Shape;169;p26"/>
          <p:cNvSpPr txBox="1"/>
          <p:nvPr>
            <p:ph type="title"/>
          </p:nvPr>
        </p:nvSpPr>
        <p:spPr>
          <a:xfrm>
            <a:off x="914400" y="0"/>
            <a:ext cx="7772400" cy="8842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pic>
        <p:nvPicPr>
          <p:cNvPr descr="http://upload.wikimedia.org/wikipedia/en/thumb/0/03/Push-pull-inflation.jpg/300px-Push-pull-inflation.jpg" id="170" name="Google Shape;170;p26"/>
          <p:cNvPicPr preferRelativeResize="0"/>
          <p:nvPr/>
        </p:nvPicPr>
        <p:blipFill rotWithShape="1">
          <a:blip r:embed="rId3">
            <a:alphaModFix/>
          </a:blip>
          <a:srcRect b="0" l="0" r="0" t="0"/>
          <a:stretch/>
        </p:blipFill>
        <p:spPr>
          <a:xfrm>
            <a:off x="4495800" y="-132065"/>
            <a:ext cx="4191000" cy="37149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4" name="Shape 174"/>
        <p:cNvGrpSpPr/>
        <p:nvPr/>
      </p:nvGrpSpPr>
      <p:grpSpPr>
        <a:xfrm>
          <a:off x="0" y="0"/>
          <a:ext cx="0" cy="0"/>
          <a:chOff x="0" y="0"/>
          <a:chExt cx="0" cy="0"/>
        </a:xfrm>
      </p:grpSpPr>
      <p:sp>
        <p:nvSpPr>
          <p:cNvPr id="175" name="Google Shape;175;p27"/>
          <p:cNvSpPr txBox="1"/>
          <p:nvPr>
            <p:ph type="title"/>
          </p:nvPr>
        </p:nvSpPr>
        <p:spPr>
          <a:xfrm>
            <a:off x="914400" y="274638"/>
            <a:ext cx="77724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7"/>
          <p:cNvSpPr txBox="1"/>
          <p:nvPr>
            <p:ph idx="1" type="body"/>
          </p:nvPr>
        </p:nvSpPr>
        <p:spPr>
          <a:xfrm>
            <a:off x="914400" y="1447800"/>
            <a:ext cx="7772400" cy="4572000"/>
          </a:xfrm>
          <a:prstGeom prst="rect">
            <a:avLst/>
          </a:prstGeom>
        </p:spPr>
        <p:txBody>
          <a:bodyPr anchorCtr="0" anchor="t" bIns="91425" lIns="91425" spcFirstLastPara="1" rIns="91425" wrap="square" tIns="91425">
            <a:noAutofit/>
          </a:bodyPr>
          <a:lstStyle/>
          <a:p>
            <a:pPr indent="-133985" lvl="0" marL="274320" rtl="0" algn="l">
              <a:spcBef>
                <a:spcPts val="58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0" name="Shape 180"/>
        <p:cNvGrpSpPr/>
        <p:nvPr/>
      </p:nvGrpSpPr>
      <p:grpSpPr>
        <a:xfrm>
          <a:off x="0" y="0"/>
          <a:ext cx="0" cy="0"/>
          <a:chOff x="0" y="0"/>
          <a:chExt cx="0" cy="0"/>
        </a:xfrm>
      </p:grpSpPr>
      <p:sp>
        <p:nvSpPr>
          <p:cNvPr id="181" name="Google Shape;181;p28"/>
          <p:cNvSpPr txBox="1"/>
          <p:nvPr>
            <p:ph type="title"/>
          </p:nvPr>
        </p:nvSpPr>
        <p:spPr>
          <a:xfrm>
            <a:off x="914400" y="274638"/>
            <a:ext cx="77724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28"/>
          <p:cNvSpPr txBox="1"/>
          <p:nvPr>
            <p:ph idx="1" type="body"/>
          </p:nvPr>
        </p:nvSpPr>
        <p:spPr>
          <a:xfrm>
            <a:off x="914400" y="1447800"/>
            <a:ext cx="7772400" cy="4572000"/>
          </a:xfrm>
          <a:prstGeom prst="rect">
            <a:avLst/>
          </a:prstGeom>
        </p:spPr>
        <p:txBody>
          <a:bodyPr anchorCtr="0" anchor="t" bIns="91425" lIns="91425" spcFirstLastPara="1" rIns="91425" wrap="square" tIns="91425">
            <a:noAutofit/>
          </a:bodyPr>
          <a:lstStyle/>
          <a:p>
            <a:pPr indent="-133985" lvl="0" marL="274320" rtl="0" algn="l">
              <a:spcBef>
                <a:spcPts val="58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6" name="Shape 186"/>
        <p:cNvGrpSpPr/>
        <p:nvPr/>
      </p:nvGrpSpPr>
      <p:grpSpPr>
        <a:xfrm>
          <a:off x="0" y="0"/>
          <a:ext cx="0" cy="0"/>
          <a:chOff x="0" y="0"/>
          <a:chExt cx="0" cy="0"/>
        </a:xfrm>
      </p:grpSpPr>
      <p:sp>
        <p:nvSpPr>
          <p:cNvPr id="187" name="Google Shape;187;p29"/>
          <p:cNvSpPr txBox="1"/>
          <p:nvPr>
            <p:ph type="title"/>
          </p:nvPr>
        </p:nvSpPr>
        <p:spPr>
          <a:xfrm>
            <a:off x="914400" y="274638"/>
            <a:ext cx="77724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9"/>
          <p:cNvSpPr txBox="1"/>
          <p:nvPr>
            <p:ph idx="1" type="body"/>
          </p:nvPr>
        </p:nvSpPr>
        <p:spPr>
          <a:xfrm>
            <a:off x="914400" y="1447800"/>
            <a:ext cx="7772400" cy="4572000"/>
          </a:xfrm>
          <a:prstGeom prst="rect">
            <a:avLst/>
          </a:prstGeom>
        </p:spPr>
        <p:txBody>
          <a:bodyPr anchorCtr="0" anchor="t" bIns="91425" lIns="91425" spcFirstLastPara="1" rIns="91425" wrap="square" tIns="91425">
            <a:noAutofit/>
          </a:bodyPr>
          <a:lstStyle/>
          <a:p>
            <a:pPr indent="-133985" lvl="0" marL="274320" rtl="0" algn="l">
              <a:spcBef>
                <a:spcPts val="58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2" name="Shape 192"/>
        <p:cNvGrpSpPr/>
        <p:nvPr/>
      </p:nvGrpSpPr>
      <p:grpSpPr>
        <a:xfrm>
          <a:off x="0" y="0"/>
          <a:ext cx="0" cy="0"/>
          <a:chOff x="0" y="0"/>
          <a:chExt cx="0" cy="0"/>
        </a:xfrm>
      </p:grpSpPr>
      <p:sp>
        <p:nvSpPr>
          <p:cNvPr id="193" name="Google Shape;193;p30"/>
          <p:cNvSpPr txBox="1"/>
          <p:nvPr>
            <p:ph type="title"/>
          </p:nvPr>
        </p:nvSpPr>
        <p:spPr>
          <a:xfrm>
            <a:off x="914400" y="274638"/>
            <a:ext cx="7772400" cy="1143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30"/>
          <p:cNvSpPr txBox="1"/>
          <p:nvPr>
            <p:ph idx="1" type="body"/>
          </p:nvPr>
        </p:nvSpPr>
        <p:spPr>
          <a:xfrm>
            <a:off x="914400" y="1447800"/>
            <a:ext cx="7772400" cy="4572000"/>
          </a:xfrm>
          <a:prstGeom prst="rect">
            <a:avLst/>
          </a:prstGeom>
        </p:spPr>
        <p:txBody>
          <a:bodyPr anchorCtr="0" anchor="t" bIns="91425" lIns="91425" spcFirstLastPara="1" rIns="91425" wrap="square" tIns="91425">
            <a:noAutofit/>
          </a:bodyPr>
          <a:lstStyle/>
          <a:p>
            <a:pPr indent="-133985" lvl="0" marL="274320" rtl="0" algn="l">
              <a:spcBef>
                <a:spcPts val="58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Google Shape;199;p31"/>
          <p:cNvSpPr txBox="1"/>
          <p:nvPr>
            <p:ph idx="1" type="body"/>
          </p:nvPr>
        </p:nvSpPr>
        <p:spPr>
          <a:xfrm>
            <a:off x="685800" y="9906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3 Causes of inflation</a:t>
            </a:r>
            <a:endParaRPr/>
          </a:p>
          <a:p>
            <a:pPr indent="0" lvl="0" marL="0" marR="0" rtl="0" algn="l">
              <a:spcBef>
                <a:spcPts val="580"/>
              </a:spcBef>
              <a:spcAft>
                <a:spcPts val="0"/>
              </a:spcAft>
              <a:buClr>
                <a:schemeClr val="accent1"/>
              </a:buClr>
              <a:buFont typeface="Noto Sans Symbols"/>
              <a:buNone/>
            </a:pPr>
            <a:r>
              <a:rPr b="1" i="1" lang="en-US" sz="2600" u="none" cap="none" strike="noStrike">
                <a:solidFill>
                  <a:schemeClr val="dk1"/>
                </a:solidFill>
                <a:latin typeface="Libre Baskerville"/>
                <a:ea typeface="Libre Baskerville"/>
                <a:cs typeface="Libre Baskerville"/>
                <a:sym typeface="Libre Baskerville"/>
              </a:rPr>
              <a:t>Cost-push inflation </a:t>
            </a:r>
            <a:r>
              <a:rPr b="0" i="0" lang="en-US" sz="2600" u="none" cap="none" strike="noStrike">
                <a:solidFill>
                  <a:schemeClr val="dk1"/>
                </a:solidFill>
                <a:latin typeface="Libre Baskerville"/>
                <a:ea typeface="Libre Baskerville"/>
                <a:cs typeface="Libre Baskerville"/>
                <a:sym typeface="Libre Baskerville"/>
              </a:rPr>
              <a:t>is associated with continuing rises in costs. Rises in costs may originate from a number of different sources such as wage increases and other higher costs of production (e.g. raw materials).</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1"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00" name="Google Shape;200;p31"/>
          <p:cNvSpPr txBox="1"/>
          <p:nvPr>
            <p:ph type="title"/>
          </p:nvPr>
        </p:nvSpPr>
        <p:spPr>
          <a:xfrm>
            <a:off x="533400" y="-2286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pic>
        <p:nvPicPr>
          <p:cNvPr descr="File:As AD cost push.svg" id="201" name="Google Shape;201;p31"/>
          <p:cNvPicPr preferRelativeResize="0"/>
          <p:nvPr/>
        </p:nvPicPr>
        <p:blipFill rotWithShape="1">
          <a:blip r:embed="rId3">
            <a:alphaModFix/>
          </a:blip>
          <a:srcRect b="0" l="0" r="0" t="0"/>
          <a:stretch/>
        </p:blipFill>
        <p:spPr>
          <a:xfrm>
            <a:off x="2209800" y="2438400"/>
            <a:ext cx="6096000" cy="509154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5" name="Shape 205"/>
        <p:cNvGrpSpPr/>
        <p:nvPr/>
      </p:nvGrpSpPr>
      <p:grpSpPr>
        <a:xfrm>
          <a:off x="0" y="0"/>
          <a:ext cx="0" cy="0"/>
          <a:chOff x="0" y="0"/>
          <a:chExt cx="0" cy="0"/>
        </a:xfrm>
      </p:grpSpPr>
      <p:sp>
        <p:nvSpPr>
          <p:cNvPr id="206" name="Google Shape;206;p32"/>
          <p:cNvSpPr txBox="1"/>
          <p:nvPr>
            <p:ph idx="1" type="body"/>
          </p:nvPr>
        </p:nvSpPr>
        <p:spPr>
          <a:xfrm>
            <a:off x="609600" y="1143000"/>
            <a:ext cx="8229600" cy="5334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3 Causes of inflation</a:t>
            </a:r>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Money 	quantity theory – the classical theory of inflation</a:t>
            </a:r>
            <a:endParaRPr/>
          </a:p>
          <a:p>
            <a:pPr indent="0" lvl="0" marL="0" marR="0" rtl="0" algn="l">
              <a:lnSpc>
                <a:spcPct val="90000"/>
              </a:lnSpc>
              <a:spcBef>
                <a:spcPts val="580"/>
              </a:spcBef>
              <a:spcAft>
                <a:spcPts val="0"/>
              </a:spcAft>
              <a:buClr>
                <a:schemeClr val="accent1"/>
              </a:buClr>
              <a:buFont typeface="Noto Sans Symbols"/>
              <a:buNone/>
            </a:pPr>
            <a:r>
              <a:rPr b="0" i="0" lang="en-US" sz="2405" u="sng" cap="none" strike="noStrike">
                <a:solidFill>
                  <a:schemeClr val="dk1"/>
                </a:solidFill>
                <a:latin typeface="Libre Baskerville"/>
                <a:ea typeface="Libre Baskerville"/>
                <a:cs typeface="Libre Baskerville"/>
                <a:sym typeface="Libre Baskerville"/>
              </a:rPr>
              <a:t>Velocity and the quantity equation</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Quantity equation: M × V = P × Y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Quantity of money (M)</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Velocity of money (V)</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Dollar value of the economy’s output of goods and services (P × Y )</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This quantity shows that: an increase in quantity of money must be reflected in:</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Price level must rise</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Quantity of output must rise</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Velocity of money must fall</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07" name="Google Shape;207;p32"/>
          <p:cNvSpPr txBox="1"/>
          <p:nvPr>
            <p:ph type="title"/>
          </p:nvPr>
        </p:nvSpPr>
        <p:spPr>
          <a:xfrm>
            <a:off x="838200" y="-13855"/>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1" name="Shape 211"/>
        <p:cNvGrpSpPr/>
        <p:nvPr/>
      </p:nvGrpSpPr>
      <p:grpSpPr>
        <a:xfrm>
          <a:off x="0" y="0"/>
          <a:ext cx="0" cy="0"/>
          <a:chOff x="0" y="0"/>
          <a:chExt cx="0" cy="0"/>
        </a:xfrm>
      </p:grpSpPr>
      <p:sp>
        <p:nvSpPr>
          <p:cNvPr id="212" name="Google Shape;212;p33"/>
          <p:cNvSpPr txBox="1"/>
          <p:nvPr>
            <p:ph idx="1" type="body"/>
          </p:nvPr>
        </p:nvSpPr>
        <p:spPr>
          <a:xfrm>
            <a:off x="228601" y="838200"/>
            <a:ext cx="8534400" cy="6019800"/>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3 Causes of inflation</a:t>
            </a:r>
            <a:endParaRPr/>
          </a:p>
          <a:p>
            <a:pPr indent="0" lvl="0" marL="0" marR="0" rtl="0" algn="l">
              <a:lnSpc>
                <a:spcPct val="8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Money quantity theory – the classical theory of inflation</a:t>
            </a:r>
            <a:endParaRPr/>
          </a:p>
          <a:p>
            <a:pPr indent="0" lvl="0" marL="0" marR="0" rtl="0" algn="l">
              <a:lnSpc>
                <a:spcPct val="80000"/>
              </a:lnSpc>
              <a:spcBef>
                <a:spcPts val="580"/>
              </a:spcBef>
              <a:spcAft>
                <a:spcPts val="0"/>
              </a:spcAft>
              <a:buClr>
                <a:schemeClr val="accent1"/>
              </a:buClr>
              <a:buFont typeface="Noto Sans Symbols"/>
              <a:buNone/>
            </a:pPr>
            <a:r>
              <a:rPr b="0" i="0" lang="en-US" sz="2405" u="sng" cap="none" strike="noStrike">
                <a:solidFill>
                  <a:schemeClr val="dk1"/>
                </a:solidFill>
                <a:latin typeface="Libre Baskerville"/>
                <a:ea typeface="Libre Baskerville"/>
                <a:cs typeface="Libre Baskerville"/>
                <a:sym typeface="Libre Baskerville"/>
              </a:rPr>
              <a:t>Five steps - essence of quantity theory of money</a:t>
            </a:r>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1. Velocity of money: Relatively stable over time</a:t>
            </a:r>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2. Changes in quantity of money (M) will lead to Proportionate changes in nominal value of output (P × Y)</a:t>
            </a:r>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3. Economy’s output of goods and services (Y): in long run primarily determined by factor supplies and available production technology. Because money is neutral then Money does not affect output in the long run</a:t>
            </a:r>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4. Change in money supply (M): Induces proportional changes in the nominal value of output (P × Y) and Reflected in changes in the price level (P)</a:t>
            </a:r>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5. Therefore, Central bank - increases the money supply rapidly → High rate of inflation.</a:t>
            </a:r>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a:t>
            </a:r>
            <a:r>
              <a:rPr b="1" i="1" lang="en-US" sz="2405" u="none" cap="none" strike="noStrike">
                <a:solidFill>
                  <a:schemeClr val="dk1"/>
                </a:solidFill>
                <a:latin typeface="Libre Baskerville"/>
                <a:ea typeface="Libre Baskerville"/>
                <a:cs typeface="Libre Baskerville"/>
                <a:sym typeface="Libre Baskerville"/>
              </a:rPr>
              <a:t>Money quantity theory explains cause of long run inflation</a:t>
            </a:r>
            <a:endParaRPr b="1" i="1" sz="2405" u="none" cap="none" strike="noStrike">
              <a:solidFill>
                <a:schemeClr val="dk1"/>
              </a:solidFill>
              <a:latin typeface="Libre Baskerville"/>
              <a:ea typeface="Libre Baskerville"/>
              <a:cs typeface="Libre Baskerville"/>
              <a:sym typeface="Libre Baskerville"/>
            </a:endParaRPr>
          </a:p>
          <a:p>
            <a:pPr indent="0" lvl="0" marL="0" marR="0" rtl="0" algn="l">
              <a:lnSpc>
                <a:spcPct val="8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“Inflation is always and everywhere a monetary phenomenon.” —Milton Friedman, 1963</a:t>
            </a:r>
            <a:endParaRPr/>
          </a:p>
          <a:p>
            <a:pPr indent="-420846" lvl="2" marL="1371600" marR="0" rtl="0" algn="l">
              <a:lnSpc>
                <a:spcPct val="80000"/>
              </a:lnSpc>
              <a:spcBef>
                <a:spcPts val="370"/>
              </a:spcBef>
              <a:spcAft>
                <a:spcPts val="0"/>
              </a:spcAft>
              <a:buClr>
                <a:srgbClr val="E6AFA9"/>
              </a:buClr>
              <a:buSzPts val="1573"/>
              <a:buFont typeface="Noto Sans Symbols"/>
              <a:buNone/>
            </a:pPr>
            <a:r>
              <a:t/>
            </a:r>
            <a:endParaRPr b="0" i="0" sz="1850" u="none" cap="none" strike="noStrike">
              <a:solidFill>
                <a:schemeClr val="dk1"/>
              </a:solidFill>
              <a:latin typeface="Libre Baskerville"/>
              <a:ea typeface="Libre Baskerville"/>
              <a:cs typeface="Libre Baskerville"/>
              <a:sym typeface="Libre Baskerville"/>
            </a:endParaRPr>
          </a:p>
          <a:p>
            <a:pPr indent="0" lvl="0" marL="0" marR="0" rtl="0" algn="l">
              <a:lnSpc>
                <a:spcPct val="8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13" name="Google Shape;213;p33"/>
          <p:cNvSpPr txBox="1"/>
          <p:nvPr>
            <p:ph type="title"/>
          </p:nvPr>
        </p:nvSpPr>
        <p:spPr>
          <a:xfrm>
            <a:off x="533400" y="-228600"/>
            <a:ext cx="7772400" cy="1036638"/>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sp>
        <p:nvSpPr>
          <p:cNvPr id="218" name="Google Shape;218;p34"/>
          <p:cNvSpPr txBox="1"/>
          <p:nvPr>
            <p:ph type="title"/>
          </p:nvPr>
        </p:nvSpPr>
        <p:spPr>
          <a:xfrm>
            <a:off x="304800" y="1524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Nominal GDP, quantity of money, &amp; velocity of money</a:t>
            </a:r>
            <a:endParaRPr/>
          </a:p>
        </p:txBody>
      </p:sp>
      <p:pic>
        <p:nvPicPr>
          <p:cNvPr id="219" name="Google Shape;219;p34"/>
          <p:cNvPicPr preferRelativeResize="0"/>
          <p:nvPr/>
        </p:nvPicPr>
        <p:blipFill rotWithShape="1">
          <a:blip r:embed="rId3">
            <a:alphaModFix/>
          </a:blip>
          <a:srcRect b="0" l="0" r="0" t="0"/>
          <a:stretch/>
        </p:blipFill>
        <p:spPr>
          <a:xfrm>
            <a:off x="551944" y="609600"/>
            <a:ext cx="7910513" cy="4672012"/>
          </a:xfrm>
          <a:prstGeom prst="rect">
            <a:avLst/>
          </a:prstGeom>
          <a:noFill/>
          <a:ln>
            <a:noFill/>
          </a:ln>
        </p:spPr>
      </p:pic>
      <p:sp>
        <p:nvSpPr>
          <p:cNvPr id="220" name="Google Shape;220;p34"/>
          <p:cNvSpPr txBox="1"/>
          <p:nvPr/>
        </p:nvSpPr>
        <p:spPr>
          <a:xfrm>
            <a:off x="81107" y="5486400"/>
            <a:ext cx="9083675" cy="107632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This figure shows the nominal value of output as measured by nominal GDP, the quantity of money as measured by M2, and the velocity of money as measured by their ratio. For comparability, all three series have been scaled to equal 100 in 1960. Notice that nominal GDP and the quantity of money have grown dramatically over this period, while velocity has been relatively stable.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9"/>
                                        </p:tgtEl>
                                        <p:attrNameLst>
                                          <p:attrName>style.visibility</p:attrName>
                                        </p:attrNameLst>
                                      </p:cBhvr>
                                      <p:to>
                                        <p:strVal val="visible"/>
                                      </p:to>
                                    </p:set>
                                    <p:animEffect filter="fade" transition="in">
                                      <p:cBhvr>
                                        <p:cTn dur="500"/>
                                        <p:tgtEl>
                                          <p:spTgt spid="219"/>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220"/>
                                        </p:tgtEl>
                                        <p:attrNameLst>
                                          <p:attrName>style.visibility</p:attrName>
                                        </p:attrNameLst>
                                      </p:cBhvr>
                                      <p:to>
                                        <p:strVal val="visible"/>
                                      </p:to>
                                    </p:set>
                                    <p:animEffect filter="fade" transition="in">
                                      <p:cBhvr>
                                        <p:cTn dur="500"/>
                                        <p:tgtEl>
                                          <p:spTgt spid="2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4" name="Shape 224"/>
        <p:cNvGrpSpPr/>
        <p:nvPr/>
      </p:nvGrpSpPr>
      <p:grpSpPr>
        <a:xfrm>
          <a:off x="0" y="0"/>
          <a:ext cx="0" cy="0"/>
          <a:chOff x="0" y="0"/>
          <a:chExt cx="0" cy="0"/>
        </a:xfrm>
      </p:grpSpPr>
      <p:sp>
        <p:nvSpPr>
          <p:cNvPr id="225" name="Google Shape;225;p35"/>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4 Policies to deal with inflation</a:t>
            </a:r>
            <a:endParaRPr/>
          </a:p>
          <a:p>
            <a:pPr indent="0" lvl="0" marL="0" marR="0" rtl="0" algn="just">
              <a:spcBef>
                <a:spcPts val="580"/>
              </a:spcBef>
              <a:spcAft>
                <a:spcPts val="0"/>
              </a:spcAft>
              <a:buClr>
                <a:schemeClr val="accent1"/>
              </a:buClr>
              <a:buFont typeface="Noto Sans Symbols"/>
              <a:buNone/>
            </a:pPr>
            <a:r>
              <a:rPr b="1" i="1" lang="en-US" sz="2600" u="sng" cap="none" strike="noStrike">
                <a:solidFill>
                  <a:srgbClr val="000000"/>
                </a:solidFill>
                <a:latin typeface="Libre Baskerville"/>
                <a:ea typeface="Libre Baskerville"/>
                <a:cs typeface="Libre Baskerville"/>
                <a:sym typeface="Libre Baskerville"/>
              </a:rPr>
              <a:t>4.1.Fiscal policy</a:t>
            </a:r>
            <a:r>
              <a:rPr b="1" i="1" lang="en-US" sz="2600" u="none" cap="none" strike="noStrike">
                <a:solidFill>
                  <a:srgbClr val="000000"/>
                </a:solidFill>
                <a:latin typeface="Libre Baskerville"/>
                <a:ea typeface="Libre Baskerville"/>
                <a:cs typeface="Libre Baskerville"/>
                <a:sym typeface="Libre Baskerville"/>
              </a:rPr>
              <a:t> </a:t>
            </a:r>
            <a:r>
              <a:rPr b="0" i="0" lang="en-US" sz="2600" u="none" cap="none" strike="noStrike">
                <a:solidFill>
                  <a:srgbClr val="000000"/>
                </a:solidFill>
                <a:latin typeface="Libre Baskerville"/>
                <a:ea typeface="Libre Baskerville"/>
                <a:cs typeface="Libre Baskerville"/>
                <a:sym typeface="Libre Baskerville"/>
              </a:rPr>
              <a:t>comprises changes in government expenditure and/or taxation. The aim is to affect the level of AD through a policy known as demand management. In the case of controlling inflation, this involves reducing government expenditure and/or increasing taxation in what is called a deflationary fiscal policy. Such policies are likely to be effective if inflation has been diagnosed as demand-pull since a reduction in government expenditure or an increase in income tax will reduce aggregate demand in the economy.</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26" name="Google Shape;226;p3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0" name="Shape 230"/>
        <p:cNvGrpSpPr/>
        <p:nvPr/>
      </p:nvGrpSpPr>
      <p:grpSpPr>
        <a:xfrm>
          <a:off x="0" y="0"/>
          <a:ext cx="0" cy="0"/>
          <a:chOff x="0" y="0"/>
          <a:chExt cx="0" cy="0"/>
        </a:xfrm>
      </p:grpSpPr>
      <p:sp>
        <p:nvSpPr>
          <p:cNvPr id="231" name="Google Shape;231;p3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4 Policies to deal with inflation</a:t>
            </a:r>
            <a:endParaRPr/>
          </a:p>
          <a:p>
            <a:pPr indent="0" lvl="0" marL="0" marR="0" rtl="0" algn="just">
              <a:spcBef>
                <a:spcPts val="580"/>
              </a:spcBef>
              <a:spcAft>
                <a:spcPts val="0"/>
              </a:spcAft>
              <a:buClr>
                <a:schemeClr val="accent1"/>
              </a:buClr>
              <a:buFont typeface="Noto Sans Symbols"/>
              <a:buNone/>
            </a:pPr>
            <a:r>
              <a:rPr b="1" i="1" lang="en-US" sz="2600" u="sng" cap="none" strike="noStrike">
                <a:solidFill>
                  <a:srgbClr val="000000"/>
                </a:solidFill>
                <a:latin typeface="Libre Baskerville"/>
                <a:ea typeface="Libre Baskerville"/>
                <a:cs typeface="Libre Baskerville"/>
                <a:sym typeface="Libre Baskerville"/>
              </a:rPr>
              <a:t>4.2.Monetary policy</a:t>
            </a:r>
            <a:r>
              <a:rPr b="1" i="1" lang="en-US" sz="2600" u="none" cap="none" strike="noStrike">
                <a:solidFill>
                  <a:srgbClr val="000000"/>
                </a:solidFill>
                <a:latin typeface="Libre Baskerville"/>
                <a:ea typeface="Libre Baskerville"/>
                <a:cs typeface="Libre Baskerville"/>
                <a:sym typeface="Libre Baskerville"/>
              </a:rPr>
              <a:t> </a:t>
            </a:r>
            <a:r>
              <a:rPr b="0" i="0" lang="en-US" sz="2600" u="none" cap="none" strike="noStrike">
                <a:solidFill>
                  <a:srgbClr val="000000"/>
                </a:solidFill>
                <a:latin typeface="Libre Baskerville"/>
                <a:ea typeface="Libre Baskerville"/>
                <a:cs typeface="Libre Baskerville"/>
                <a:sym typeface="Libre Baskerville"/>
              </a:rPr>
              <a:t>is concerned with influencing the money supply and the interest rate. In terms of controlling inflation, the central bank can aim to reduce the money supply thus reducing spending and, therefore, the aggregate demand, or it can increase the interest rate so as to increase the cost of borrowing. Both policies can be seen as deflationary monetary policy. Since monetarists view the growth of the money supply as being the main cause of inflation, any control of inflation from a monetarist viewpoint must involve control of the money supply.</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32" name="Google Shape;232;p3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6" name="Shape 236"/>
        <p:cNvGrpSpPr/>
        <p:nvPr/>
      </p:nvGrpSpPr>
      <p:grpSpPr>
        <a:xfrm>
          <a:off x="0" y="0"/>
          <a:ext cx="0" cy="0"/>
          <a:chOff x="0" y="0"/>
          <a:chExt cx="0" cy="0"/>
        </a:xfrm>
      </p:grpSpPr>
      <p:sp>
        <p:nvSpPr>
          <p:cNvPr id="237" name="Google Shape;237;p3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4 Policies to deal with inflation</a:t>
            </a:r>
            <a:endParaRPr/>
          </a:p>
          <a:p>
            <a:pPr indent="0" lvl="0" marL="0" marR="0" rtl="0" algn="just">
              <a:spcBef>
                <a:spcPts val="580"/>
              </a:spcBef>
              <a:spcAft>
                <a:spcPts val="0"/>
              </a:spcAft>
              <a:buClr>
                <a:schemeClr val="accent1"/>
              </a:buClr>
              <a:buFont typeface="Noto Sans Symbols"/>
              <a:buNone/>
            </a:pPr>
            <a:r>
              <a:rPr b="1" i="1" lang="en-US" sz="2600" u="sng" cap="none" strike="noStrike">
                <a:solidFill>
                  <a:srgbClr val="000000"/>
                </a:solidFill>
                <a:latin typeface="Libre Baskerville"/>
                <a:ea typeface="Libre Baskerville"/>
                <a:cs typeface="Libre Baskerville"/>
                <a:sym typeface="Libre Baskerville"/>
              </a:rPr>
              <a:t>4.3.Prices and incomes policy</a:t>
            </a:r>
            <a:r>
              <a:rPr b="1" i="1" lang="en-US" sz="2600" u="none" cap="none" strike="noStrike">
                <a:solidFill>
                  <a:srgbClr val="000000"/>
                </a:solidFill>
                <a:latin typeface="Libre Baskerville"/>
                <a:ea typeface="Libre Baskerville"/>
                <a:cs typeface="Libre Baskerville"/>
                <a:sym typeface="Libre Baskerville"/>
              </a:rPr>
              <a:t> </a:t>
            </a:r>
            <a:r>
              <a:rPr b="0" i="0" lang="en-US" sz="2600" u="none" cap="none" strike="noStrike">
                <a:solidFill>
                  <a:srgbClr val="000000"/>
                </a:solidFill>
                <a:latin typeface="Libre Baskerville"/>
                <a:ea typeface="Libre Baskerville"/>
                <a:cs typeface="Libre Baskerville"/>
                <a:sym typeface="Libre Baskerville"/>
              </a:rPr>
              <a:t>aim to limit and, in certain cases, freeze wage and price increases. In the past they have either been statutory or voluntary. Statutory prices and incomes policies have to be enforced by government legislation, such as the EU minimum wage legislation. With a voluntary prices and incomes policy the government aims to control prices and incomes through voluntary restraint, possibly by obtaining the support of the unions and employers.</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38" name="Google Shape;238;p3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2" name="Shape 242"/>
        <p:cNvGrpSpPr/>
        <p:nvPr/>
      </p:nvGrpSpPr>
      <p:grpSpPr>
        <a:xfrm>
          <a:off x="0" y="0"/>
          <a:ext cx="0" cy="0"/>
          <a:chOff x="0" y="0"/>
          <a:chExt cx="0" cy="0"/>
        </a:xfrm>
      </p:grpSpPr>
      <p:sp>
        <p:nvSpPr>
          <p:cNvPr id="243" name="Google Shape;243;p38"/>
          <p:cNvSpPr txBox="1"/>
          <p:nvPr>
            <p:ph idx="1" type="body"/>
          </p:nvPr>
        </p:nvSpPr>
        <p:spPr>
          <a:xfrm>
            <a:off x="609600" y="1524000"/>
            <a:ext cx="77724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4 Policies to deal with inflation</a:t>
            </a:r>
            <a:endParaRPr/>
          </a:p>
          <a:p>
            <a:pPr indent="0" lvl="0" marL="0" marR="0" rtl="0" algn="just">
              <a:lnSpc>
                <a:spcPct val="90000"/>
              </a:lnSpc>
              <a:spcBef>
                <a:spcPts val="580"/>
              </a:spcBef>
              <a:spcAft>
                <a:spcPts val="0"/>
              </a:spcAft>
              <a:buClr>
                <a:schemeClr val="accent1"/>
              </a:buClr>
              <a:buFont typeface="Noto Sans Symbols"/>
              <a:buNone/>
            </a:pPr>
            <a:r>
              <a:rPr b="1" i="1" lang="en-US" sz="2405" u="sng" cap="none" strike="noStrike">
                <a:solidFill>
                  <a:srgbClr val="000000"/>
                </a:solidFill>
                <a:latin typeface="Libre Baskerville"/>
                <a:ea typeface="Libre Baskerville"/>
                <a:cs typeface="Libre Baskerville"/>
                <a:sym typeface="Libre Baskerville"/>
              </a:rPr>
              <a:t>4.4. Supply-side policy</a:t>
            </a:r>
            <a:r>
              <a:rPr b="1" i="1" lang="en-US" sz="2405" u="none" cap="none" strike="noStrike">
                <a:solidFill>
                  <a:srgbClr val="000000"/>
                </a:solidFill>
                <a:latin typeface="Libre Baskerville"/>
                <a:ea typeface="Libre Baskerville"/>
                <a:cs typeface="Libre Baskerville"/>
                <a:sym typeface="Libre Baskerville"/>
              </a:rPr>
              <a:t> </a:t>
            </a:r>
            <a:r>
              <a:rPr b="0" i="0" lang="en-US" sz="2405" u="none" cap="none" strike="noStrike">
                <a:solidFill>
                  <a:srgbClr val="000000"/>
                </a:solidFill>
                <a:latin typeface="Libre Baskerville"/>
                <a:ea typeface="Libre Baskerville"/>
                <a:cs typeface="Libre Baskerville"/>
                <a:sym typeface="Libre Baskerville"/>
              </a:rPr>
              <a:t>is concerned with instituting measures aimed at shifting the aggregate supply curve to the right. Supply-side economics is the use of microeconomic incentives to alter the level of full employment and the level of potential output in the economy. If inflation is caused by cost-push pressures, supply-side policy can help to reduce these cost pressures in two ways:</a:t>
            </a:r>
            <a:endParaRPr b="0" i="0" sz="2405" u="none" cap="none" strike="noStrike">
              <a:solidFill>
                <a:srgbClr val="000000"/>
              </a:solidFill>
              <a:latin typeface="Libre Baskerville"/>
              <a:ea typeface="Libre Baskerville"/>
              <a:cs typeface="Libre Baskerville"/>
              <a:sym typeface="Libre Baskerville"/>
            </a:endParaRPr>
          </a:p>
          <a:p>
            <a:pPr indent="0" lvl="0" marL="0" marR="0" rtl="0" algn="just">
              <a:lnSpc>
                <a:spcPct val="90000"/>
              </a:lnSpc>
              <a:spcBef>
                <a:spcPts val="580"/>
              </a:spcBef>
              <a:spcAft>
                <a:spcPts val="0"/>
              </a:spcAft>
              <a:buClr>
                <a:schemeClr val="accent1"/>
              </a:buClr>
              <a:buFont typeface="Noto Sans Symbols"/>
              <a:buNone/>
            </a:pPr>
            <a:r>
              <a:rPr b="0" i="0" lang="en-US" sz="2405" u="none" cap="none" strike="noStrike">
                <a:solidFill>
                  <a:srgbClr val="000000"/>
                </a:solidFill>
                <a:latin typeface="Libre Baskerville"/>
                <a:ea typeface="Libre Baskerville"/>
                <a:cs typeface="Libre Baskerville"/>
                <a:sym typeface="Libre Baskerville"/>
              </a:rPr>
              <a:t>   (1) by reducing the power of trade unions and/or firms (e.g. by anti-monopoly legislation) and thereby encouraging more competition in the supply of labour and/or goods, </a:t>
            </a:r>
            <a:endParaRPr b="0" i="0" sz="2405" u="none" cap="none" strike="noStrike">
              <a:solidFill>
                <a:srgbClr val="000000"/>
              </a:solidFill>
              <a:latin typeface="Libre Baskerville"/>
              <a:ea typeface="Libre Baskerville"/>
              <a:cs typeface="Libre Baskerville"/>
              <a:sym typeface="Libre Baskerville"/>
            </a:endParaRPr>
          </a:p>
          <a:p>
            <a:pPr indent="0" lvl="0" marL="0" marR="0" rtl="0" algn="just">
              <a:lnSpc>
                <a:spcPct val="90000"/>
              </a:lnSpc>
              <a:spcBef>
                <a:spcPts val="580"/>
              </a:spcBef>
              <a:spcAft>
                <a:spcPts val="0"/>
              </a:spcAft>
              <a:buClr>
                <a:schemeClr val="accent1"/>
              </a:buClr>
              <a:buFont typeface="Noto Sans Symbols"/>
              <a:buNone/>
            </a:pPr>
            <a:r>
              <a:rPr b="0" i="0" lang="en-US" sz="2405" u="none" cap="none" strike="noStrike">
                <a:solidFill>
                  <a:srgbClr val="000000"/>
                </a:solidFill>
                <a:latin typeface="Libre Baskerville"/>
                <a:ea typeface="Libre Baskerville"/>
                <a:cs typeface="Libre Baskerville"/>
                <a:sym typeface="Libre Baskerville"/>
              </a:rPr>
              <a:t>   (2) by encouraging increases in productivity through the retraining of labour, or by investment grants to firms, or by tax incentives, etc.</a:t>
            </a:r>
            <a:endParaRPr b="0" i="0" sz="2405" u="none" cap="none" strike="noStrike">
              <a:solidFill>
                <a:srgbClr val="000000"/>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244" name="Google Shape;244;p3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8" name="Shape 248"/>
        <p:cNvGrpSpPr/>
        <p:nvPr/>
      </p:nvGrpSpPr>
      <p:grpSpPr>
        <a:xfrm>
          <a:off x="0" y="0"/>
          <a:ext cx="0" cy="0"/>
          <a:chOff x="0" y="0"/>
          <a:chExt cx="0" cy="0"/>
        </a:xfrm>
      </p:grpSpPr>
      <p:sp>
        <p:nvSpPr>
          <p:cNvPr id="249" name="Google Shape;249;p39"/>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4 Policies to deal with inflation</a:t>
            </a:r>
            <a:endParaRPr/>
          </a:p>
          <a:p>
            <a:pPr indent="0" lvl="0" marL="0" marR="0" rtl="0" algn="just">
              <a:spcBef>
                <a:spcPts val="580"/>
              </a:spcBef>
              <a:spcAft>
                <a:spcPts val="0"/>
              </a:spcAft>
              <a:buClr>
                <a:schemeClr val="accent1"/>
              </a:buClr>
              <a:buFont typeface="Noto Sans Symbols"/>
              <a:buNone/>
            </a:pPr>
            <a:r>
              <a:rPr b="1" i="1" lang="en-US" sz="2600" u="sng" cap="none" strike="noStrike">
                <a:solidFill>
                  <a:srgbClr val="000000"/>
                </a:solidFill>
                <a:latin typeface="Libre Baskerville"/>
                <a:ea typeface="Libre Baskerville"/>
                <a:cs typeface="Libre Baskerville"/>
                <a:sym typeface="Libre Baskerville"/>
              </a:rPr>
              <a:t>4.5.Learning to live with inflation</a:t>
            </a:r>
            <a:r>
              <a:rPr b="1" i="1" lang="en-US" sz="2600" u="none" cap="none" strike="noStrike">
                <a:solidFill>
                  <a:srgbClr val="000000"/>
                </a:solidFill>
                <a:latin typeface="Libre Baskerville"/>
                <a:ea typeface="Libre Baskerville"/>
                <a:cs typeface="Libre Baskerville"/>
                <a:sym typeface="Libre Baskerville"/>
              </a:rPr>
              <a:t> </a:t>
            </a:r>
            <a:r>
              <a:rPr b="0" i="0" lang="en-US" sz="2600" u="none" cap="none" strike="noStrike">
                <a:solidFill>
                  <a:srgbClr val="000000"/>
                </a:solidFill>
                <a:latin typeface="Libre Baskerville"/>
                <a:ea typeface="Libre Baskerville"/>
                <a:cs typeface="Libre Baskerville"/>
                <a:sym typeface="Libre Baskerville"/>
              </a:rPr>
              <a:t>involves accepting the fact that inflation is here to stay when standard anti –inflationary policy measures appear ineffective. In such a situation we just have to learn to live with inflation. Learning to live with inflation involves the government, employers and workers taking inflation into account in their everyday transactions. For example, the government/employers may use indexation in wage/pensions contracts. Indexation is when wages or pensions are increased in line with the current rate of inflation. Indexation is aimed at nullifying the effects of inflation.</a:t>
            </a:r>
            <a:endParaRPr b="0" i="0" sz="2600" u="none" cap="none" strike="noStrike">
              <a:solidFill>
                <a:srgbClr val="000000"/>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50" name="Google Shape;250;p3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 Overview of inflation</a:t>
            </a:r>
            <a:endParaRPr b="0" i="0" sz="40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4" name="Shape 254"/>
        <p:cNvGrpSpPr/>
        <p:nvPr/>
      </p:nvGrpSpPr>
      <p:grpSpPr>
        <a:xfrm>
          <a:off x="0" y="0"/>
          <a:ext cx="0" cy="0"/>
          <a:chOff x="0" y="0"/>
          <a:chExt cx="0" cy="0"/>
        </a:xfrm>
      </p:grpSpPr>
      <p:sp>
        <p:nvSpPr>
          <p:cNvPr id="255" name="Google Shape;255;p40"/>
          <p:cNvSpPr txBox="1"/>
          <p:nvPr>
            <p:ph type="title"/>
          </p:nvPr>
        </p:nvSpPr>
        <p:spPr>
          <a:xfrm>
            <a:off x="914400" y="7620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Cost of inflation</a:t>
            </a:r>
            <a:endParaRPr/>
          </a:p>
        </p:txBody>
      </p:sp>
      <p:sp>
        <p:nvSpPr>
          <p:cNvPr id="256" name="Google Shape;256;p40"/>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The inflation tax</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Revenue the government raises by creating (printing) money</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Tax on everyone who holds money</a:t>
            </a:r>
            <a:endParaRPr/>
          </a:p>
          <a:p>
            <a:pPr indent="0" lvl="0" marL="0" marR="0" rtl="0" algn="l">
              <a:spcBef>
                <a:spcPts val="58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Shoe-leather costs</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Resources wasted when inflation encourages people to reduce their money holdings</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Can be substantial</a:t>
            </a:r>
            <a:endParaRPr/>
          </a:p>
          <a:p>
            <a:pPr indent="0" lvl="0" marL="0" marR="0" rtl="0" algn="l">
              <a:spcBef>
                <a:spcPts val="58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Menu costs</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Costs of changing prices</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Inflation – increases menu costs that firms must bear</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0" name="Shape 260"/>
        <p:cNvGrpSpPr/>
        <p:nvPr/>
      </p:nvGrpSpPr>
      <p:grpSpPr>
        <a:xfrm>
          <a:off x="0" y="0"/>
          <a:ext cx="0" cy="0"/>
          <a:chOff x="0" y="0"/>
          <a:chExt cx="0" cy="0"/>
        </a:xfrm>
      </p:grpSpPr>
      <p:sp>
        <p:nvSpPr>
          <p:cNvPr id="261" name="Google Shape;261;p41"/>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Cost of inflation</a:t>
            </a:r>
            <a:endParaRPr/>
          </a:p>
        </p:txBody>
      </p:sp>
      <p:sp>
        <p:nvSpPr>
          <p:cNvPr id="262" name="Google Shape;262;p41"/>
          <p:cNvSpPr txBox="1"/>
          <p:nvPr>
            <p:ph idx="1" type="body"/>
          </p:nvPr>
        </p:nvSpPr>
        <p:spPr>
          <a:xfrm>
            <a:off x="914400" y="1447800"/>
            <a:ext cx="7772400" cy="5181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none" cap="none" strike="noStrike">
                <a:solidFill>
                  <a:schemeClr val="dk1"/>
                </a:solidFill>
                <a:latin typeface="Libre Baskerville"/>
                <a:ea typeface="Libre Baskerville"/>
                <a:cs typeface="Libre Baskerville"/>
                <a:sym typeface="Libre Baskerville"/>
              </a:rPr>
              <a:t>Relative-price variability &amp; misallocation of resources</a:t>
            </a:r>
            <a:endParaRPr/>
          </a:p>
          <a:p>
            <a:pPr indent="-274320" lvl="0" marL="274320" marR="0" rtl="0" algn="l">
              <a:spcBef>
                <a:spcPts val="580"/>
              </a:spcBef>
              <a:spcAft>
                <a:spcPts val="0"/>
              </a:spcAft>
              <a:buClr>
                <a:schemeClr val="accent1"/>
              </a:buClr>
              <a:buSzPts val="2295"/>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Market economies: rely on relative prices to allocate scarce resources</a:t>
            </a:r>
            <a:endParaRPr/>
          </a:p>
          <a:p>
            <a:pPr indent="-274320" lvl="0" marL="274320" marR="0" rtl="0" algn="l">
              <a:spcBef>
                <a:spcPts val="580"/>
              </a:spcBef>
              <a:spcAft>
                <a:spcPts val="0"/>
              </a:spcAft>
              <a:buClr>
                <a:schemeClr val="accent1"/>
              </a:buClr>
              <a:buSzPts val="2295"/>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Consumers - compare</a:t>
            </a:r>
            <a:endParaRPr/>
          </a:p>
          <a:p>
            <a:pPr indent="-233680" lvl="3" marL="1097280" marR="0" rtl="0" algn="l">
              <a:spcBef>
                <a:spcPts val="370"/>
              </a:spcBef>
              <a:spcAft>
                <a:spcPts val="0"/>
              </a:spcAft>
              <a:buClr>
                <a:schemeClr val="accent3"/>
              </a:buClr>
              <a:buSzPts val="2160"/>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Quality and prices of various goods and services</a:t>
            </a:r>
            <a:endParaRPr/>
          </a:p>
          <a:p>
            <a:pPr indent="-233680" lvl="3" marL="1097280" marR="0" rtl="0" algn="l">
              <a:spcBef>
                <a:spcPts val="370"/>
              </a:spcBef>
              <a:spcAft>
                <a:spcPts val="0"/>
              </a:spcAft>
              <a:buClr>
                <a:schemeClr val="accent3"/>
              </a:buClr>
              <a:buSzPts val="2160"/>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Determine allocation of scarce factors of production</a:t>
            </a:r>
            <a:endParaRPr/>
          </a:p>
          <a:p>
            <a:pPr indent="-274320" lvl="0" marL="274320" marR="0" rtl="0" algn="l">
              <a:spcBef>
                <a:spcPts val="580"/>
              </a:spcBef>
              <a:spcAft>
                <a:spcPts val="0"/>
              </a:spcAft>
              <a:buClr>
                <a:schemeClr val="accent1"/>
              </a:buClr>
              <a:buSzPts val="2295"/>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Inflation - distorts relative prices</a:t>
            </a:r>
            <a:endParaRPr/>
          </a:p>
          <a:p>
            <a:pPr indent="-238760" lvl="2" marL="822960" marR="0" rtl="0" algn="l">
              <a:spcBef>
                <a:spcPts val="370"/>
              </a:spcBef>
              <a:spcAft>
                <a:spcPts val="0"/>
              </a:spcAft>
              <a:buClr>
                <a:srgbClr val="E6AFA9"/>
              </a:buClr>
              <a:buSzPts val="2295"/>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Consumer decisions – distorted</a:t>
            </a:r>
            <a:endParaRPr/>
          </a:p>
          <a:p>
            <a:pPr indent="-238760" lvl="2" marL="822960" marR="0" rtl="0" algn="l">
              <a:spcBef>
                <a:spcPts val="370"/>
              </a:spcBef>
              <a:spcAft>
                <a:spcPts val="0"/>
              </a:spcAft>
              <a:buClr>
                <a:srgbClr val="E6AFA9"/>
              </a:buClr>
              <a:buSzPts val="2295"/>
              <a:buFont typeface="Noto Sans Symbols"/>
              <a:buChar char="●"/>
            </a:pPr>
            <a:r>
              <a:rPr b="0" i="0" lang="en-US" sz="2700" u="none" cap="none" strike="noStrike">
                <a:solidFill>
                  <a:schemeClr val="dk1"/>
                </a:solidFill>
                <a:latin typeface="Libre Baskerville"/>
                <a:ea typeface="Libre Baskerville"/>
                <a:cs typeface="Libre Baskerville"/>
                <a:sym typeface="Libre Baskerville"/>
              </a:rPr>
              <a:t>Markets - less able to allocate resources to their best use</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6" name="Shape 266"/>
        <p:cNvGrpSpPr/>
        <p:nvPr/>
      </p:nvGrpSpPr>
      <p:grpSpPr>
        <a:xfrm>
          <a:off x="0" y="0"/>
          <a:ext cx="0" cy="0"/>
          <a:chOff x="0" y="0"/>
          <a:chExt cx="0" cy="0"/>
        </a:xfrm>
      </p:grpSpPr>
      <p:sp>
        <p:nvSpPr>
          <p:cNvPr id="267" name="Google Shape;267;p42"/>
          <p:cNvSpPr txBox="1"/>
          <p:nvPr>
            <p:ph type="title"/>
          </p:nvPr>
        </p:nvSpPr>
        <p:spPr>
          <a:xfrm>
            <a:off x="914400" y="274638"/>
            <a:ext cx="7772400" cy="8683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Cost of inflation</a:t>
            </a:r>
            <a:endParaRPr/>
          </a:p>
        </p:txBody>
      </p:sp>
      <p:sp>
        <p:nvSpPr>
          <p:cNvPr id="268" name="Google Shape;268;p42"/>
          <p:cNvSpPr txBox="1"/>
          <p:nvPr>
            <p:ph idx="1" type="body"/>
          </p:nvPr>
        </p:nvSpPr>
        <p:spPr>
          <a:xfrm>
            <a:off x="533400" y="1143000"/>
            <a:ext cx="8305800" cy="5334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Inflation-induced tax distortions</a:t>
            </a:r>
            <a:endParaRPr/>
          </a:p>
          <a:p>
            <a:pPr indent="-274320" lvl="0" marL="274320" marR="0" rtl="0" algn="l">
              <a:lnSpc>
                <a:spcPct val="90000"/>
              </a:lnSpc>
              <a:spcBef>
                <a:spcPts val="580"/>
              </a:spcBef>
              <a:spcAft>
                <a:spcPts val="0"/>
              </a:spcAft>
              <a:buClr>
                <a:schemeClr val="accent1"/>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Taxes – distort incentives: many taxes are more problematic in the presence of inflation</a:t>
            </a:r>
            <a:endParaRPr/>
          </a:p>
          <a:p>
            <a:pPr indent="0" lvl="0" marL="0" marR="0" rtl="0" algn="l">
              <a:lnSpc>
                <a:spcPct val="90000"/>
              </a:lnSpc>
              <a:spcBef>
                <a:spcPts val="580"/>
              </a:spcBef>
              <a:spcAft>
                <a:spcPts val="0"/>
              </a:spcAft>
              <a:buClr>
                <a:schemeClr val="accent1"/>
              </a:buClr>
              <a:buFont typeface="Noto Sans Symbols"/>
              <a:buNone/>
            </a:pPr>
            <a:r>
              <a:rPr b="0" i="0" lang="en-US" sz="2312" u="none" cap="none" strike="noStrike">
                <a:solidFill>
                  <a:schemeClr val="dk1"/>
                </a:solidFill>
                <a:latin typeface="Libre Baskerville"/>
                <a:ea typeface="Libre Baskerville"/>
                <a:cs typeface="Libre Baskerville"/>
                <a:sym typeface="Libre Baskerville"/>
              </a:rPr>
              <a:t>(1) Tax treatment of capital gains</a:t>
            </a:r>
            <a:endParaRPr/>
          </a:p>
          <a:p>
            <a:pPr indent="-231140" lvl="1" marL="548640" marR="0" rtl="0" algn="l">
              <a:lnSpc>
                <a:spcPct val="90000"/>
              </a:lnSpc>
              <a:spcBef>
                <a:spcPts val="370"/>
              </a:spcBef>
              <a:spcAft>
                <a:spcPts val="0"/>
              </a:spcAft>
              <a:buClr>
                <a:schemeClr val="accent2"/>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Capital gains – Profits:</a:t>
            </a:r>
            <a:endParaRPr/>
          </a:p>
          <a:p>
            <a:pPr indent="-238760" lvl="2" marL="822960" marR="0" rtl="0" algn="l">
              <a:lnSpc>
                <a:spcPct val="90000"/>
              </a:lnSpc>
              <a:spcBef>
                <a:spcPts val="370"/>
              </a:spcBef>
              <a:spcAft>
                <a:spcPts val="0"/>
              </a:spcAft>
              <a:buClr>
                <a:srgbClr val="E6AFA9"/>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Sell an asset for more than its purchase price </a:t>
            </a:r>
            <a:endParaRPr/>
          </a:p>
          <a:p>
            <a:pPr indent="-231140" lvl="1" marL="548640" marR="0" rtl="0" algn="l">
              <a:lnSpc>
                <a:spcPct val="90000"/>
              </a:lnSpc>
              <a:spcBef>
                <a:spcPts val="370"/>
              </a:spcBef>
              <a:spcAft>
                <a:spcPts val="0"/>
              </a:spcAft>
              <a:buClr>
                <a:schemeClr val="accent2"/>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Inflation discourages saving </a:t>
            </a:r>
            <a:r>
              <a:rPr b="1" i="0" lang="en-US" sz="2312" u="none" cap="none" strike="noStrike">
                <a:solidFill>
                  <a:srgbClr val="C00000"/>
                </a:solidFill>
                <a:latin typeface="Libre Baskerville"/>
                <a:ea typeface="Libre Baskerville"/>
                <a:cs typeface="Libre Baskerville"/>
                <a:sym typeface="Libre Baskerville"/>
              </a:rPr>
              <a:t> </a:t>
            </a:r>
            <a:endParaRPr/>
          </a:p>
          <a:p>
            <a:pPr indent="-238760" lvl="2" marL="822960" marR="0" rtl="0" algn="l">
              <a:lnSpc>
                <a:spcPct val="90000"/>
              </a:lnSpc>
              <a:spcBef>
                <a:spcPts val="370"/>
              </a:spcBef>
              <a:spcAft>
                <a:spcPts val="0"/>
              </a:spcAft>
              <a:buClr>
                <a:srgbClr val="E6AFA9"/>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Exaggerates the size of capital gains</a:t>
            </a:r>
            <a:endParaRPr/>
          </a:p>
          <a:p>
            <a:pPr indent="-238760" lvl="2" marL="822960" marR="0" rtl="0" algn="l">
              <a:lnSpc>
                <a:spcPct val="90000"/>
              </a:lnSpc>
              <a:spcBef>
                <a:spcPts val="370"/>
              </a:spcBef>
              <a:spcAft>
                <a:spcPts val="0"/>
              </a:spcAft>
              <a:buClr>
                <a:srgbClr val="E6AFA9"/>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Increases the tax burden</a:t>
            </a:r>
            <a:endParaRPr/>
          </a:p>
          <a:p>
            <a:pPr indent="0" lvl="0" marL="0" marR="0" rtl="0" algn="l">
              <a:lnSpc>
                <a:spcPct val="90000"/>
              </a:lnSpc>
              <a:spcBef>
                <a:spcPts val="580"/>
              </a:spcBef>
              <a:spcAft>
                <a:spcPts val="0"/>
              </a:spcAft>
              <a:buClr>
                <a:schemeClr val="accent1"/>
              </a:buClr>
              <a:buFont typeface="Noto Sans Symbols"/>
              <a:buNone/>
            </a:pPr>
            <a:r>
              <a:rPr b="0" i="0" lang="en-US" sz="2312" u="none" cap="none" strike="noStrike">
                <a:solidFill>
                  <a:schemeClr val="dk1"/>
                </a:solidFill>
                <a:latin typeface="Libre Baskerville"/>
                <a:ea typeface="Libre Baskerville"/>
                <a:cs typeface="Libre Baskerville"/>
                <a:sym typeface="Libre Baskerville"/>
              </a:rPr>
              <a:t>(2) Tax treatment of interest income</a:t>
            </a:r>
            <a:endParaRPr/>
          </a:p>
          <a:p>
            <a:pPr indent="-231140" lvl="1" marL="548640" marR="0" rtl="0" algn="l">
              <a:lnSpc>
                <a:spcPct val="90000"/>
              </a:lnSpc>
              <a:spcBef>
                <a:spcPts val="370"/>
              </a:spcBef>
              <a:spcAft>
                <a:spcPts val="0"/>
              </a:spcAft>
              <a:buClr>
                <a:schemeClr val="accent2"/>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Nominal interest earned on savings</a:t>
            </a:r>
            <a:endParaRPr/>
          </a:p>
          <a:p>
            <a:pPr indent="-238760" lvl="2" marL="822960" marR="0" rtl="0" algn="l">
              <a:lnSpc>
                <a:spcPct val="90000"/>
              </a:lnSpc>
              <a:spcBef>
                <a:spcPts val="370"/>
              </a:spcBef>
              <a:spcAft>
                <a:spcPts val="0"/>
              </a:spcAft>
              <a:buClr>
                <a:srgbClr val="E6AFA9"/>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Treated as income</a:t>
            </a:r>
            <a:endParaRPr/>
          </a:p>
          <a:p>
            <a:pPr indent="-238760" lvl="2" marL="822960" marR="0" rtl="0" algn="l">
              <a:lnSpc>
                <a:spcPct val="90000"/>
              </a:lnSpc>
              <a:spcBef>
                <a:spcPts val="370"/>
              </a:spcBef>
              <a:spcAft>
                <a:spcPts val="0"/>
              </a:spcAft>
              <a:buClr>
                <a:srgbClr val="E6AFA9"/>
              </a:buClr>
              <a:buSzPts val="1965"/>
              <a:buFont typeface="Noto Sans Symbols"/>
              <a:buChar char="●"/>
            </a:pPr>
            <a:r>
              <a:rPr b="0" i="0" lang="en-US" sz="2312" u="none" cap="none" strike="noStrike">
                <a:solidFill>
                  <a:schemeClr val="dk1"/>
                </a:solidFill>
                <a:latin typeface="Libre Baskerville"/>
                <a:ea typeface="Libre Baskerville"/>
                <a:cs typeface="Libre Baskerville"/>
                <a:sym typeface="Libre Baskerville"/>
              </a:rPr>
              <a:t>Even though part of the nominal interest rate compensates for inflation</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2" name="Shape 272"/>
        <p:cNvGrpSpPr/>
        <p:nvPr/>
      </p:nvGrpSpPr>
      <p:grpSpPr>
        <a:xfrm>
          <a:off x="0" y="0"/>
          <a:ext cx="0" cy="0"/>
          <a:chOff x="0" y="0"/>
          <a:chExt cx="0" cy="0"/>
        </a:xfrm>
      </p:grpSpPr>
      <p:sp>
        <p:nvSpPr>
          <p:cNvPr id="273" name="Google Shape;273;p43"/>
          <p:cNvSpPr txBox="1"/>
          <p:nvPr>
            <p:ph type="title"/>
          </p:nvPr>
        </p:nvSpPr>
        <p:spPr>
          <a:xfrm>
            <a:off x="304800" y="6858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How inflation raises the tax burden on saving</a:t>
            </a:r>
            <a:endParaRPr/>
          </a:p>
        </p:txBody>
      </p:sp>
      <p:graphicFrame>
        <p:nvGraphicFramePr>
          <p:cNvPr id="274" name="Google Shape;274;p43"/>
          <p:cNvGraphicFramePr/>
          <p:nvPr/>
        </p:nvGraphicFramePr>
        <p:xfrm>
          <a:off x="169863" y="1290638"/>
          <a:ext cx="3000000" cy="3000000"/>
        </p:xfrm>
        <a:graphic>
          <a:graphicData uri="http://schemas.openxmlformats.org/drawingml/2006/table">
            <a:tbl>
              <a:tblPr>
                <a:noFill/>
                <a:tableStyleId>{E5A1BD96-4155-49F4-B422-635B247C7247}</a:tableStyleId>
              </a:tblPr>
              <a:tblGrid>
                <a:gridCol w="4842800"/>
                <a:gridCol w="1846225"/>
                <a:gridCol w="1435825"/>
              </a:tblGrid>
              <a:tr h="640000">
                <a:tc>
                  <a:txBody>
                    <a:bodyPr/>
                    <a:lstStyle/>
                    <a:p>
                      <a:pPr indent="0" lvl="0" marL="0" marR="0" rtl="0" algn="l">
                        <a:spcBef>
                          <a:spcPts val="0"/>
                        </a:spcBef>
                        <a:spcAft>
                          <a:spcPts val="0"/>
                        </a:spcAft>
                        <a:buNone/>
                      </a:pPr>
                      <a:r>
                        <a:t/>
                      </a:r>
                      <a:endParaRPr sz="18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a:solidFill>
                            <a:srgbClr val="000099"/>
                          </a:solidFill>
                          <a:latin typeface="Libre Baskerville"/>
                          <a:ea typeface="Libre Baskerville"/>
                          <a:cs typeface="Libre Baskerville"/>
                          <a:sym typeface="Libre Baskerville"/>
                        </a:rPr>
                        <a:t>Economy A</a:t>
                      </a:r>
                      <a:endParaRPr/>
                    </a:p>
                    <a:p>
                      <a:pPr indent="0" lvl="0" marL="0" marR="0" rtl="0" algn="ctr">
                        <a:spcBef>
                          <a:spcPts val="0"/>
                        </a:spcBef>
                        <a:spcAft>
                          <a:spcPts val="0"/>
                        </a:spcAft>
                        <a:buNone/>
                      </a:pPr>
                      <a:r>
                        <a:rPr lang="en-US" sz="1800">
                          <a:solidFill>
                            <a:srgbClr val="000099"/>
                          </a:solidFill>
                          <a:latin typeface="Libre Baskerville"/>
                          <a:ea typeface="Libre Baskerville"/>
                          <a:cs typeface="Libre Baskerville"/>
                          <a:sym typeface="Libre Baskerville"/>
                        </a:rPr>
                        <a:t>(price stability)</a:t>
                      </a:r>
                      <a:endParaRPr sz="1800">
                        <a:solidFill>
                          <a:srgbClr val="000099"/>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a:solidFill>
                            <a:srgbClr val="000099"/>
                          </a:solidFill>
                          <a:latin typeface="Libre Baskerville"/>
                          <a:ea typeface="Libre Baskerville"/>
                          <a:cs typeface="Libre Baskerville"/>
                          <a:sym typeface="Libre Baskerville"/>
                        </a:rPr>
                        <a:t>Economy B</a:t>
                      </a:r>
                      <a:endParaRPr/>
                    </a:p>
                    <a:p>
                      <a:pPr indent="0" lvl="0" marL="0" marR="0" rtl="0" algn="ctr">
                        <a:spcBef>
                          <a:spcPts val="0"/>
                        </a:spcBef>
                        <a:spcAft>
                          <a:spcPts val="0"/>
                        </a:spcAft>
                        <a:buNone/>
                      </a:pPr>
                      <a:r>
                        <a:rPr lang="en-US" sz="1800">
                          <a:solidFill>
                            <a:srgbClr val="000099"/>
                          </a:solidFill>
                          <a:latin typeface="Libre Baskerville"/>
                          <a:ea typeface="Libre Baskerville"/>
                          <a:cs typeface="Libre Baskerville"/>
                          <a:sym typeface="Libre Baskerville"/>
                        </a:rPr>
                        <a:t>(inflation)</a:t>
                      </a:r>
                      <a:endParaRPr sz="1800">
                        <a:solidFill>
                          <a:srgbClr val="000099"/>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12700">
                      <a:solidFill>
                        <a:schemeClr val="dk1"/>
                      </a:solidFill>
                      <a:prstDash val="solid"/>
                      <a:round/>
                      <a:headEnd len="sm" w="sm" type="none"/>
                      <a:tailEnd len="sm" w="sm" type="none"/>
                    </a:lnB>
                  </a:tcPr>
                </a:tc>
              </a:tr>
              <a:tr h="2834275">
                <a:tc>
                  <a:txBody>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Real interest rate </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Inflation rate 0.08</a:t>
                      </a:r>
                      <a:endParaRPr sz="1800">
                        <a:solidFill>
                          <a:schemeClr val="dk1"/>
                        </a:solidFill>
                        <a:latin typeface="Libre Baskerville"/>
                        <a:ea typeface="Libre Baskerville"/>
                        <a:cs typeface="Libre Baskerville"/>
                        <a:sym typeface="Libre Baskerville"/>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Nominal interest rate </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     (real interest rate + inflation rate)</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Reduced interest due to 25 percent tax </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     (.25 × nominal interest rate)</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After-tax nominal interest rate </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     (.75 × nominal interest rate)</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After-tax real interest rate </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     (after-tax nominal interest rate – inflation rate)</a:t>
                      </a:r>
                      <a:endParaRPr sz="18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a:t>4%</a:t>
                      </a:r>
                      <a:endParaRPr/>
                    </a:p>
                    <a:p>
                      <a:pPr indent="0" lvl="0" marL="0" marR="0" rtl="0" algn="ctr">
                        <a:spcBef>
                          <a:spcPts val="0"/>
                        </a:spcBef>
                        <a:spcAft>
                          <a:spcPts val="0"/>
                        </a:spcAft>
                        <a:buNone/>
                      </a:pPr>
                      <a:r>
                        <a:rPr lang="en-US" sz="1800"/>
                        <a:t>0</a:t>
                      </a:r>
                      <a:endParaRPr/>
                    </a:p>
                    <a:p>
                      <a:pPr indent="0" lvl="0" marL="0" marR="0" rtl="0" algn="ctr">
                        <a:spcBef>
                          <a:spcPts val="0"/>
                        </a:spcBef>
                        <a:spcAft>
                          <a:spcPts val="0"/>
                        </a:spcAft>
                        <a:buNone/>
                      </a:pPr>
                      <a:r>
                        <a:rPr lang="en-US" sz="1800"/>
                        <a:t>4</a:t>
                      </a:r>
                      <a:endParaRPr/>
                    </a:p>
                    <a:p>
                      <a:pPr indent="0" lvl="0" marL="0" marR="0" rtl="0" algn="ctr">
                        <a:spcBef>
                          <a:spcPts val="0"/>
                        </a:spcBef>
                        <a:spcAft>
                          <a:spcPts val="0"/>
                        </a:spcAft>
                        <a:buNone/>
                      </a:pPr>
                      <a:r>
                        <a:t/>
                      </a:r>
                      <a:endParaRPr sz="1800"/>
                    </a:p>
                    <a:p>
                      <a:pPr indent="0" lvl="0" marL="0" marR="0" rtl="0" algn="ctr">
                        <a:spcBef>
                          <a:spcPts val="0"/>
                        </a:spcBef>
                        <a:spcAft>
                          <a:spcPts val="0"/>
                        </a:spcAft>
                        <a:buNone/>
                      </a:pPr>
                      <a:r>
                        <a:rPr lang="en-US" sz="1800"/>
                        <a:t>1</a:t>
                      </a:r>
                      <a:endParaRPr/>
                    </a:p>
                    <a:p>
                      <a:pPr indent="0" lvl="0" marL="0" marR="0" rtl="0" algn="ctr">
                        <a:spcBef>
                          <a:spcPts val="0"/>
                        </a:spcBef>
                        <a:spcAft>
                          <a:spcPts val="0"/>
                        </a:spcAft>
                        <a:buNone/>
                      </a:pPr>
                      <a:r>
                        <a:t/>
                      </a:r>
                      <a:endParaRPr sz="1800"/>
                    </a:p>
                    <a:p>
                      <a:pPr indent="0" lvl="0" marL="0" marR="0" rtl="0" algn="ctr">
                        <a:spcBef>
                          <a:spcPts val="0"/>
                        </a:spcBef>
                        <a:spcAft>
                          <a:spcPts val="0"/>
                        </a:spcAft>
                        <a:buNone/>
                      </a:pPr>
                      <a:r>
                        <a:rPr lang="en-US" sz="1800"/>
                        <a:t>3</a:t>
                      </a:r>
                      <a:endParaRPr/>
                    </a:p>
                    <a:p>
                      <a:pPr indent="0" lvl="0" marL="0" marR="0" rtl="0" algn="ctr">
                        <a:spcBef>
                          <a:spcPts val="0"/>
                        </a:spcBef>
                        <a:spcAft>
                          <a:spcPts val="0"/>
                        </a:spcAft>
                        <a:buNone/>
                      </a:pPr>
                      <a:r>
                        <a:t/>
                      </a:r>
                      <a:endParaRPr sz="1800"/>
                    </a:p>
                    <a:p>
                      <a:pPr indent="0" lvl="0" marL="0" marR="0" rtl="0" algn="ctr">
                        <a:spcBef>
                          <a:spcPts val="0"/>
                        </a:spcBef>
                        <a:spcAft>
                          <a:spcPts val="0"/>
                        </a:spcAft>
                        <a:buNone/>
                      </a:pPr>
                      <a:r>
                        <a:rPr lang="en-US" sz="1800"/>
                        <a:t>3</a:t>
                      </a:r>
                      <a:endParaRPr sz="18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ctr">
                        <a:spcBef>
                          <a:spcPts val="0"/>
                        </a:spcBef>
                        <a:spcAft>
                          <a:spcPts val="0"/>
                        </a:spcAft>
                        <a:buNone/>
                      </a:pPr>
                      <a:r>
                        <a:rPr lang="en-US" sz="1800"/>
                        <a:t>4%</a:t>
                      </a:r>
                      <a:endParaRPr/>
                    </a:p>
                    <a:p>
                      <a:pPr indent="0" lvl="0" marL="0" marR="0" rtl="0" algn="ctr">
                        <a:spcBef>
                          <a:spcPts val="0"/>
                        </a:spcBef>
                        <a:spcAft>
                          <a:spcPts val="0"/>
                        </a:spcAft>
                        <a:buNone/>
                      </a:pPr>
                      <a:r>
                        <a:rPr lang="en-US" sz="1800"/>
                        <a:t>8</a:t>
                      </a:r>
                      <a:endParaRPr/>
                    </a:p>
                    <a:p>
                      <a:pPr indent="0" lvl="0" marL="0" marR="0" rtl="0" algn="ctr">
                        <a:spcBef>
                          <a:spcPts val="0"/>
                        </a:spcBef>
                        <a:spcAft>
                          <a:spcPts val="0"/>
                        </a:spcAft>
                        <a:buNone/>
                      </a:pPr>
                      <a:r>
                        <a:rPr lang="en-US" sz="1800"/>
                        <a:t>12</a:t>
                      </a:r>
                      <a:endParaRPr/>
                    </a:p>
                    <a:p>
                      <a:pPr indent="0" lvl="0" marL="0" marR="0" rtl="0" algn="ctr">
                        <a:spcBef>
                          <a:spcPts val="0"/>
                        </a:spcBef>
                        <a:spcAft>
                          <a:spcPts val="0"/>
                        </a:spcAft>
                        <a:buNone/>
                      </a:pPr>
                      <a:r>
                        <a:t/>
                      </a:r>
                      <a:endParaRPr sz="1800"/>
                    </a:p>
                    <a:p>
                      <a:pPr indent="0" lvl="0" marL="0" marR="0" rtl="0" algn="ctr">
                        <a:spcBef>
                          <a:spcPts val="0"/>
                        </a:spcBef>
                        <a:spcAft>
                          <a:spcPts val="0"/>
                        </a:spcAft>
                        <a:buNone/>
                      </a:pPr>
                      <a:r>
                        <a:rPr lang="en-US" sz="1800"/>
                        <a:t>3</a:t>
                      </a:r>
                      <a:endParaRPr/>
                    </a:p>
                    <a:p>
                      <a:pPr indent="0" lvl="0" marL="0" marR="0" rtl="0" algn="ctr">
                        <a:spcBef>
                          <a:spcPts val="0"/>
                        </a:spcBef>
                        <a:spcAft>
                          <a:spcPts val="0"/>
                        </a:spcAft>
                        <a:buNone/>
                      </a:pPr>
                      <a:r>
                        <a:t/>
                      </a:r>
                      <a:endParaRPr sz="1800"/>
                    </a:p>
                    <a:p>
                      <a:pPr indent="0" lvl="0" marL="0" marR="0" rtl="0" algn="ctr">
                        <a:spcBef>
                          <a:spcPts val="0"/>
                        </a:spcBef>
                        <a:spcAft>
                          <a:spcPts val="0"/>
                        </a:spcAft>
                        <a:buNone/>
                      </a:pPr>
                      <a:r>
                        <a:rPr lang="en-US" sz="1800"/>
                        <a:t>9</a:t>
                      </a:r>
                      <a:endParaRPr/>
                    </a:p>
                    <a:p>
                      <a:pPr indent="0" lvl="0" marL="0" marR="0" rtl="0" algn="ctr">
                        <a:spcBef>
                          <a:spcPts val="0"/>
                        </a:spcBef>
                        <a:spcAft>
                          <a:spcPts val="0"/>
                        </a:spcAft>
                        <a:buNone/>
                      </a:pPr>
                      <a:r>
                        <a:t/>
                      </a:r>
                      <a:endParaRPr sz="1800"/>
                    </a:p>
                    <a:p>
                      <a:pPr indent="0" lvl="0" marL="0" marR="0" rtl="0" algn="ctr">
                        <a:spcBef>
                          <a:spcPts val="0"/>
                        </a:spcBef>
                        <a:spcAft>
                          <a:spcPts val="0"/>
                        </a:spcAft>
                        <a:buNone/>
                      </a:pPr>
                      <a:r>
                        <a:rPr lang="en-US" sz="1800"/>
                        <a:t>1</a:t>
                      </a:r>
                      <a:endParaRPr sz="1800"/>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12700">
                      <a:solidFill>
                        <a:schemeClr val="dk1"/>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1462850">
                <a:tc gridSpan="3">
                  <a:txBody>
                    <a:bodyPr/>
                    <a:lstStyle/>
                    <a:p>
                      <a:pPr indent="0" lvl="0" marL="0" marR="0" rtl="0" algn="l">
                        <a:spcBef>
                          <a:spcPts val="0"/>
                        </a:spcBef>
                        <a:spcAft>
                          <a:spcPts val="0"/>
                        </a:spcAft>
                        <a:buNone/>
                      </a:pPr>
                      <a:r>
                        <a:t/>
                      </a:r>
                      <a:endParaRPr sz="1800">
                        <a:solidFill>
                          <a:schemeClr val="dk1"/>
                        </a:solidFill>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In the presence of zero inflation, a 25 percent tax on interest income reduces the real interest rate from 4 percent to 3 percent. </a:t>
                      </a:r>
                      <a:endParaRPr/>
                    </a:p>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In the presence of 8 percent inflation, the same tax reduces the real interest rate from 4 percent to 1 percent.</a:t>
                      </a:r>
                      <a:endParaRPr sz="1800">
                        <a:solidFill>
                          <a:schemeClr val="dk1"/>
                        </a:solidFill>
                      </a:endParaRPr>
                    </a:p>
                  </a:txBody>
                  <a:tcPr marT="45725" marB="45725" marR="91450" marL="91450">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hMerge="1"/>
                <a:tc hMerge="1"/>
              </a:tr>
            </a:tbl>
          </a:graphicData>
        </a:graphic>
      </p:graphicFrame>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74"/>
                                        </p:tgtEl>
                                        <p:attrNameLst>
                                          <p:attrName>style.visibility</p:attrName>
                                        </p:attrNameLst>
                                      </p:cBhvr>
                                      <p:to>
                                        <p:strVal val="visible"/>
                                      </p:to>
                                    </p:set>
                                    <p:animEffect filter="fade" transition="in">
                                      <p:cBhvr>
                                        <p:cTn dur="500"/>
                                        <p:tgtEl>
                                          <p:spTgt spid="2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8" name="Shape 278"/>
        <p:cNvGrpSpPr/>
        <p:nvPr/>
      </p:nvGrpSpPr>
      <p:grpSpPr>
        <a:xfrm>
          <a:off x="0" y="0"/>
          <a:ext cx="0" cy="0"/>
          <a:chOff x="0" y="0"/>
          <a:chExt cx="0" cy="0"/>
        </a:xfrm>
      </p:grpSpPr>
      <p:sp>
        <p:nvSpPr>
          <p:cNvPr id="279" name="Google Shape;279;p44"/>
          <p:cNvSpPr txBox="1"/>
          <p:nvPr>
            <p:ph type="title"/>
          </p:nvPr>
        </p:nvSpPr>
        <p:spPr>
          <a:xfrm>
            <a:off x="304800" y="152400"/>
            <a:ext cx="7772400" cy="792162"/>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Cost of inflation</a:t>
            </a:r>
            <a:endParaRPr/>
          </a:p>
        </p:txBody>
      </p:sp>
      <p:sp>
        <p:nvSpPr>
          <p:cNvPr id="280" name="Google Shape;280;p44"/>
          <p:cNvSpPr txBox="1"/>
          <p:nvPr>
            <p:ph idx="1" type="body"/>
          </p:nvPr>
        </p:nvSpPr>
        <p:spPr>
          <a:xfrm>
            <a:off x="304800" y="914400"/>
            <a:ext cx="8534400" cy="5715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Confusion and inconvenience</a:t>
            </a:r>
            <a:endParaRPr/>
          </a:p>
          <a:p>
            <a:pPr indent="-274320" lvl="0" marL="274320" marR="0" rtl="0" algn="l">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Money is the yardstick with which we measure economic transactions</a:t>
            </a:r>
            <a:endParaRPr/>
          </a:p>
          <a:p>
            <a:pPr indent="-274320" lvl="0" marL="274320" marR="0" rtl="0" algn="l">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The central bank’s job is to Ensure the reliability of money. But when the central bank increases the money supply, it will creates inflation and erodes the real value of the unit of account → 1 unit of money value in year t is no longer equal to 1 unit of money value year t +x → direct comparison is inaccurate</a:t>
            </a:r>
            <a:endParaRPr/>
          </a:p>
          <a:p>
            <a:pPr indent="0" lvl="0" marL="0" marR="0" rtl="0" algn="l">
              <a:spcBef>
                <a:spcPts val="580"/>
              </a:spcBef>
              <a:spcAft>
                <a:spcPts val="0"/>
              </a:spcAft>
              <a:buClr>
                <a:schemeClr val="accent1"/>
              </a:buClr>
              <a:buFont typeface="Noto Sans Symbols"/>
              <a:buNone/>
            </a:pPr>
            <a:r>
              <a:rPr b="1" i="0" lang="en-US" sz="2405" u="none" cap="none" strike="noStrike">
                <a:solidFill>
                  <a:schemeClr val="dk1"/>
                </a:solidFill>
                <a:latin typeface="Libre Baskerville"/>
                <a:ea typeface="Libre Baskerville"/>
                <a:cs typeface="Libre Baskerville"/>
                <a:sym typeface="Libre Baskerville"/>
              </a:rPr>
              <a:t>A special cost of unexpected inflation: arbitrary redistributions of wealth</a:t>
            </a:r>
            <a:endParaRPr/>
          </a:p>
          <a:p>
            <a:pPr indent="-274320" lvl="0" marL="274320" marR="0" rtl="0" algn="l">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Inflation - volatile &amp; uncertain when the average rate of inflation is high</a:t>
            </a:r>
            <a:endParaRPr/>
          </a:p>
          <a:p>
            <a:pPr indent="-274320" lvl="0" marL="274320" marR="0" rtl="0" algn="l">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Unexpected inflation: redistributes wealth among the population Not by merit and Not by need</a:t>
            </a:r>
            <a:endParaRPr/>
          </a:p>
          <a:p>
            <a:pPr indent="-274320" lvl="0" marL="274320" marR="0" rtl="0" algn="l">
              <a:spcBef>
                <a:spcPts val="580"/>
              </a:spcBef>
              <a:spcAft>
                <a:spcPts val="0"/>
              </a:spcAft>
              <a:buClr>
                <a:schemeClr val="accent1"/>
              </a:buClr>
              <a:buSzPts val="2044"/>
              <a:buFont typeface="Noto Sans Symbols"/>
              <a:buChar char="●"/>
            </a:pPr>
            <a:r>
              <a:rPr b="0" i="0" lang="en-US" sz="2405" u="none" cap="none" strike="noStrike">
                <a:solidFill>
                  <a:schemeClr val="dk1"/>
                </a:solidFill>
                <a:latin typeface="Libre Baskerville"/>
                <a:ea typeface="Libre Baskerville"/>
                <a:cs typeface="Libre Baskerville"/>
                <a:sym typeface="Libre Baskerville"/>
              </a:rPr>
              <a:t>In details, unexpected inflation redistribute wealth among debtors and creditors, workers and employers, tax payers and state</a:t>
            </a:r>
            <a:endParaRPr/>
          </a:p>
          <a:p>
            <a:pPr indent="-144510" lvl="0" marL="274320" marR="0" rtl="0" algn="l">
              <a:spcBef>
                <a:spcPts val="580"/>
              </a:spcBef>
              <a:spcAft>
                <a:spcPts val="0"/>
              </a:spcAft>
              <a:buClr>
                <a:schemeClr val="accent1"/>
              </a:buClr>
              <a:buSzPts val="2044"/>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45"/>
          <p:cNvSpPr txBox="1"/>
          <p:nvPr>
            <p:ph idx="1" type="body"/>
          </p:nvPr>
        </p:nvSpPr>
        <p:spPr>
          <a:xfrm>
            <a:off x="533400" y="1524000"/>
            <a:ext cx="8229600" cy="5029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1" lang="en-US" sz="2600" u="sng" cap="none" strike="noStrike">
                <a:solidFill>
                  <a:schemeClr val="dk1"/>
                </a:solidFill>
                <a:latin typeface="Libre Baskerville"/>
                <a:ea typeface="Libre Baskerville"/>
                <a:cs typeface="Libre Baskerville"/>
                <a:sym typeface="Libre Baskerville"/>
              </a:rPr>
              <a:t>Notion</a:t>
            </a:r>
            <a:r>
              <a:rPr b="0" i="0" lang="en-US" sz="2600" u="none" cap="none" strike="noStrike">
                <a:solidFill>
                  <a:schemeClr val="dk1"/>
                </a:solidFill>
                <a:latin typeface="Libre Baskerville"/>
                <a:ea typeface="Libre Baskerville"/>
                <a:cs typeface="Libre Baskerville"/>
                <a:sym typeface="Libre Baskerville"/>
              </a:rPr>
              <a:t>: A fall in purchasing power? Inflation fallacy</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“Inflation robs people of the purchasing power of his hard-earned dollars” – Right or wrong</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Actually, when prices rise</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Buyers – pay more </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Sellers – get more</a:t>
            </a:r>
            <a:endParaRPr/>
          </a:p>
          <a:p>
            <a:pPr indent="-231140" lvl="1" marL="548640" marR="0" rtl="0" algn="l">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Inflation in incomes - goes hand in hand with inflation in prices</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Inflation does not in itself reduce people’s real purchasing power. Real purchasing power of one person is indeed reduced when inflation in incomes of the person is lower than inflation in price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86" name="Google Shape;286;p4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II Cost of inflation</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0" name="Shape 290"/>
        <p:cNvGrpSpPr/>
        <p:nvPr/>
      </p:nvGrpSpPr>
      <p:grpSpPr>
        <a:xfrm>
          <a:off x="0" y="0"/>
          <a:ext cx="0" cy="0"/>
          <a:chOff x="0" y="0"/>
          <a:chExt cx="0" cy="0"/>
        </a:xfrm>
      </p:grpSpPr>
      <p:sp>
        <p:nvSpPr>
          <p:cNvPr id="291" name="Google Shape;291;p46"/>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sp>
        <p:nvSpPr>
          <p:cNvPr id="292" name="Google Shape;292;p46"/>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Background</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Phillips curve initially shows the short-run trade-off between inflation and unemployment</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Origins of the Phillips curve</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rgbClr val="C00000"/>
                </a:solidFill>
                <a:latin typeface="Libre Baskerville"/>
                <a:ea typeface="Libre Baskerville"/>
                <a:cs typeface="Libre Baskerville"/>
                <a:sym typeface="Libre Baskerville"/>
              </a:rPr>
              <a:t>- </a:t>
            </a:r>
            <a:r>
              <a:rPr b="0" i="0" lang="en-US" sz="2600" u="none" cap="none" strike="noStrike">
                <a:solidFill>
                  <a:schemeClr val="dk1"/>
                </a:solidFill>
                <a:latin typeface="Libre Baskerville"/>
                <a:ea typeface="Libre Baskerville"/>
                <a:cs typeface="Libre Baskerville"/>
                <a:sym typeface="Libre Baskerville"/>
              </a:rPr>
              <a:t>1958, economist A. W. Phillips wrote the article “The relationship between unemployment and the rate of change of money wages in the United Kingdom, 1861–1957”. Then later economics generalized it under the negative correlation between the rate of unemployment and the rate of inflation</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6" name="Shape 296"/>
        <p:cNvGrpSpPr/>
        <p:nvPr/>
      </p:nvGrpSpPr>
      <p:grpSpPr>
        <a:xfrm>
          <a:off x="0" y="0"/>
          <a:ext cx="0" cy="0"/>
          <a:chOff x="0" y="0"/>
          <a:chExt cx="0" cy="0"/>
        </a:xfrm>
      </p:grpSpPr>
      <p:sp>
        <p:nvSpPr>
          <p:cNvPr id="297" name="Google Shape;297;p47"/>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2540" lvl="1" marL="320040" marR="0" rtl="0" algn="l">
              <a:spcBef>
                <a:spcPts val="0"/>
              </a:spcBef>
              <a:spcAft>
                <a:spcPts val="0"/>
              </a:spcAft>
              <a:buClr>
                <a:schemeClr val="accent2"/>
              </a:buClr>
              <a:buFont typeface="Noto Sans Symbols"/>
              <a:buNone/>
            </a:pPr>
            <a:r>
              <a:rPr b="1" i="0" lang="en-US" sz="2400" u="sng" cap="none" strike="noStrike">
                <a:solidFill>
                  <a:schemeClr val="dk1"/>
                </a:solidFill>
                <a:latin typeface="Libre Baskerville"/>
                <a:ea typeface="Libre Baskerville"/>
                <a:cs typeface="Libre Baskerville"/>
                <a:sym typeface="Libre Baskerville"/>
              </a:rPr>
              <a:t>Background</a:t>
            </a:r>
            <a:endParaRPr/>
          </a:p>
          <a:p>
            <a:pPr indent="-2540" lvl="1" marL="320040" marR="0" rtl="0" algn="l">
              <a:spcBef>
                <a:spcPts val="370"/>
              </a:spcBef>
              <a:spcAft>
                <a:spcPts val="0"/>
              </a:spcAft>
              <a:buClr>
                <a:schemeClr val="accent2"/>
              </a:buClr>
              <a:buFont typeface="Noto Sans Symbols"/>
              <a:buNone/>
            </a:pPr>
            <a:r>
              <a:rPr b="0" i="0" lang="en-US" sz="2400" u="none" cap="none" strike="noStrike">
                <a:solidFill>
                  <a:schemeClr val="dk1"/>
                </a:solidFill>
                <a:latin typeface="Libre Baskerville"/>
                <a:ea typeface="Libre Baskerville"/>
                <a:cs typeface="Libre Baskerville"/>
                <a:sym typeface="Libre Baskerville"/>
              </a:rPr>
              <a:t>- 1960, economists Paul Samuelson &amp; Robert Solow wrote “Analytics of anti-inflation policy” that emphasized again negative correlation between the rate of unemployment and the rate of inflation</a:t>
            </a:r>
            <a:endParaRPr/>
          </a:p>
          <a:p>
            <a:pPr indent="-2540" lvl="1" marL="320040" marR="0" rtl="0" algn="l">
              <a:spcBef>
                <a:spcPts val="370"/>
              </a:spcBef>
              <a:spcAft>
                <a:spcPts val="0"/>
              </a:spcAft>
              <a:buClr>
                <a:schemeClr val="accent2"/>
              </a:buClr>
              <a:buFont typeface="Noto Sans Symbols"/>
              <a:buNone/>
            </a:pPr>
            <a:r>
              <a:rPr b="0" i="0" lang="en-US" sz="2400" u="none" cap="none" strike="noStrike">
                <a:solidFill>
                  <a:schemeClr val="dk1"/>
                </a:solidFill>
                <a:latin typeface="Libre Baskerville"/>
                <a:ea typeface="Libre Baskerville"/>
                <a:cs typeface="Libre Baskerville"/>
                <a:sym typeface="Libre Baskerville"/>
              </a:rPr>
              <a:t>- The most valuable implication from Phillips curve is for policymakers: Monetary and fiscal policy To influence aggregate demand Choose any point on Phillips curve Trade-off: High unemployment and low inflation Or low unemployment and high inflation</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298" name="Google Shape;298;p47"/>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2" name="Shape 302"/>
        <p:cNvGrpSpPr/>
        <p:nvPr/>
      </p:nvGrpSpPr>
      <p:grpSpPr>
        <a:xfrm>
          <a:off x="0" y="0"/>
          <a:ext cx="0" cy="0"/>
          <a:chOff x="0" y="0"/>
          <a:chExt cx="0" cy="0"/>
        </a:xfrm>
      </p:grpSpPr>
      <p:sp>
        <p:nvSpPr>
          <p:cNvPr id="303" name="Google Shape;303;p4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Short run</a:t>
            </a:r>
            <a:endParaRPr b="1" i="0" sz="2600" u="sng" cap="none" strike="noStrike">
              <a:solidFill>
                <a:schemeClr val="dk1"/>
              </a:solidFill>
              <a:latin typeface="Libre Baskerville"/>
              <a:ea typeface="Libre Baskerville"/>
              <a:cs typeface="Libre Baskerville"/>
              <a:sym typeface="Libre Baskerville"/>
            </a:endParaRPr>
          </a:p>
        </p:txBody>
      </p:sp>
      <p:sp>
        <p:nvSpPr>
          <p:cNvPr id="304" name="Google Shape;304;p4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pic>
        <p:nvPicPr>
          <p:cNvPr id="305" name="Google Shape;305;p48"/>
          <p:cNvPicPr preferRelativeResize="0"/>
          <p:nvPr/>
        </p:nvPicPr>
        <p:blipFill rotWithShape="1">
          <a:blip r:embed="rId3">
            <a:alphaModFix/>
          </a:blip>
          <a:srcRect b="0" l="0" r="0" t="0"/>
          <a:stretch/>
        </p:blipFill>
        <p:spPr>
          <a:xfrm>
            <a:off x="1295400" y="2133600"/>
            <a:ext cx="6248400" cy="38862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9" name="Shape 309"/>
        <p:cNvGrpSpPr/>
        <p:nvPr/>
      </p:nvGrpSpPr>
      <p:grpSpPr>
        <a:xfrm>
          <a:off x="0" y="0"/>
          <a:ext cx="0" cy="0"/>
          <a:chOff x="0" y="0"/>
          <a:chExt cx="0" cy="0"/>
        </a:xfrm>
      </p:grpSpPr>
      <p:sp>
        <p:nvSpPr>
          <p:cNvPr id="310" name="Google Shape;310;p49"/>
          <p:cNvSpPr txBox="1"/>
          <p:nvPr>
            <p:ph idx="1" type="body"/>
          </p:nvPr>
        </p:nvSpPr>
        <p:spPr>
          <a:xfrm>
            <a:off x="533400" y="1447800"/>
            <a:ext cx="8458200" cy="4572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Short run</a:t>
            </a:r>
            <a:endParaRPr/>
          </a:p>
          <a:p>
            <a:pPr indent="0" lvl="0" marL="0" marR="0" rtl="0" algn="l">
              <a:lnSpc>
                <a:spcPct val="90000"/>
              </a:lnSpc>
              <a:spcBef>
                <a:spcPts val="580"/>
              </a:spcBef>
              <a:spcAft>
                <a:spcPts val="0"/>
              </a:spcAft>
              <a:buClr>
                <a:schemeClr val="accent1"/>
              </a:buClr>
              <a:buFont typeface="Noto Sans Symbols"/>
              <a:buNone/>
            </a:pPr>
            <a:r>
              <a:rPr b="1" i="1" lang="en-US" sz="2600" u="none" cap="none" strike="noStrike">
                <a:solidFill>
                  <a:schemeClr val="dk1"/>
                </a:solidFill>
                <a:latin typeface="Libre Baskerville"/>
                <a:ea typeface="Libre Baskerville"/>
                <a:cs typeface="Libre Baskerville"/>
                <a:sym typeface="Libre Baskerville"/>
              </a:rPr>
              <a:t>AD and AS and the Phillips curve</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Phillips curve: is the combinations of inflation and unemployment that arise in the short run. As shifts in the aggregate-demand curve, move the economy along the short-run aggregate-supply curve</a:t>
            </a:r>
            <a:endParaRPr/>
          </a:p>
          <a:p>
            <a:pPr indent="-274320" lvl="0" marL="274320" marR="0" rtl="0" algn="l">
              <a:lnSpc>
                <a:spcPct val="90000"/>
              </a:lnSpc>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Higher aggregate-demand</a:t>
            </a:r>
            <a:endParaRPr/>
          </a:p>
          <a:p>
            <a:pPr indent="-231140" lvl="1" marL="548640" marR="0" rtl="0" algn="l">
              <a:lnSpc>
                <a:spcPct val="90000"/>
              </a:lnSpc>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Higher output &amp; Higher price level</a:t>
            </a:r>
            <a:endParaRPr/>
          </a:p>
          <a:p>
            <a:pPr indent="-231140" lvl="1" marL="548640" marR="0" rtl="0" algn="l">
              <a:lnSpc>
                <a:spcPct val="90000"/>
              </a:lnSpc>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Lower unemployment &amp; Higher inflation</a:t>
            </a:r>
            <a:endParaRPr/>
          </a:p>
          <a:p>
            <a:pPr indent="-274320" lvl="0" marL="274320" marR="0" rtl="0" algn="l">
              <a:lnSpc>
                <a:spcPct val="90000"/>
              </a:lnSpc>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Lower aggregate-demand</a:t>
            </a:r>
            <a:endParaRPr/>
          </a:p>
          <a:p>
            <a:pPr indent="-231140" lvl="1" marL="548640" marR="0" rtl="0" algn="l">
              <a:lnSpc>
                <a:spcPct val="90000"/>
              </a:lnSpc>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Lower output &amp; Lower price level</a:t>
            </a:r>
            <a:endParaRPr/>
          </a:p>
          <a:p>
            <a:pPr indent="-231140" lvl="1" marL="548640" marR="0" rtl="0" algn="l">
              <a:lnSpc>
                <a:spcPct val="90000"/>
              </a:lnSpc>
              <a:spcBef>
                <a:spcPts val="370"/>
              </a:spcBef>
              <a:spcAft>
                <a:spcPts val="0"/>
              </a:spcAft>
              <a:buClr>
                <a:schemeClr val="accent2"/>
              </a:buClr>
              <a:buSzPts val="2040"/>
              <a:buFont typeface="Noto Sans Symbols"/>
              <a:buChar char="●"/>
            </a:pPr>
            <a:r>
              <a:rPr b="0" i="0" lang="en-US" sz="2400" u="none" cap="none" strike="noStrike">
                <a:solidFill>
                  <a:schemeClr val="dk1"/>
                </a:solidFill>
                <a:latin typeface="Libre Baskerville"/>
                <a:ea typeface="Libre Baskerville"/>
                <a:cs typeface="Libre Baskerville"/>
                <a:sym typeface="Libre Baskerville"/>
              </a:rPr>
              <a:t>Higher unemployment &amp; Lower inflation</a:t>
            </a:r>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311" name="Google Shape;311;p49"/>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5" name="Shape 315"/>
        <p:cNvGrpSpPr/>
        <p:nvPr/>
      </p:nvGrpSpPr>
      <p:grpSpPr>
        <a:xfrm>
          <a:off x="0" y="0"/>
          <a:ext cx="0" cy="0"/>
          <a:chOff x="0" y="0"/>
          <a:chExt cx="0" cy="0"/>
        </a:xfrm>
      </p:grpSpPr>
      <p:sp>
        <p:nvSpPr>
          <p:cNvPr id="316" name="Google Shape;316;p50"/>
          <p:cNvSpPr txBox="1"/>
          <p:nvPr>
            <p:ph type="title"/>
          </p:nvPr>
        </p:nvSpPr>
        <p:spPr>
          <a:xfrm>
            <a:off x="304800" y="3810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How the Phillips curve is related to the model of aggregate demand and aggregate supply</a:t>
            </a:r>
            <a:endParaRPr/>
          </a:p>
        </p:txBody>
      </p:sp>
      <p:grpSp>
        <p:nvGrpSpPr>
          <p:cNvPr id="317" name="Google Shape;317;p50"/>
          <p:cNvGrpSpPr/>
          <p:nvPr/>
        </p:nvGrpSpPr>
        <p:grpSpPr>
          <a:xfrm>
            <a:off x="-9525" y="1935163"/>
            <a:ext cx="4473575" cy="2794001"/>
            <a:chOff x="1248778" y="1862436"/>
            <a:chExt cx="4475229" cy="2793484"/>
          </a:xfrm>
        </p:grpSpPr>
        <p:sp>
          <p:nvSpPr>
            <p:cNvPr id="318" name="Google Shape;318;p50"/>
            <p:cNvSpPr/>
            <p:nvPr/>
          </p:nvSpPr>
          <p:spPr>
            <a:xfrm>
              <a:off x="1830018" y="1957668"/>
              <a:ext cx="3893989" cy="2685554"/>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lt1"/>
                </a:solidFill>
                <a:latin typeface="Libre Baskerville"/>
                <a:ea typeface="Libre Baskerville"/>
                <a:cs typeface="Libre Baskerville"/>
                <a:sym typeface="Libre Baskerville"/>
              </a:endParaRPr>
            </a:p>
          </p:txBody>
        </p:sp>
        <p:grpSp>
          <p:nvGrpSpPr>
            <p:cNvPr id="319" name="Google Shape;319;p50"/>
            <p:cNvGrpSpPr/>
            <p:nvPr/>
          </p:nvGrpSpPr>
          <p:grpSpPr>
            <a:xfrm>
              <a:off x="1248778" y="1862436"/>
              <a:ext cx="593532" cy="2793484"/>
              <a:chOff x="1248778" y="1862436"/>
              <a:chExt cx="593532" cy="2793484"/>
            </a:xfrm>
          </p:grpSpPr>
          <p:cxnSp>
            <p:nvCxnSpPr>
              <p:cNvPr id="320" name="Google Shape;320;p50"/>
              <p:cNvCxnSpPr/>
              <p:nvPr/>
            </p:nvCxnSpPr>
            <p:spPr>
              <a:xfrm rot="5400000">
                <a:off x="462631" y="3301239"/>
                <a:ext cx="2709363" cy="0"/>
              </a:xfrm>
              <a:prstGeom prst="straightConnector1">
                <a:avLst/>
              </a:prstGeom>
              <a:noFill/>
              <a:ln cap="flat" cmpd="sng" w="28575">
                <a:solidFill>
                  <a:schemeClr val="dk1"/>
                </a:solidFill>
                <a:prstDash val="solid"/>
                <a:round/>
                <a:headEnd len="sm" w="sm" type="none"/>
                <a:tailEnd len="sm" w="sm" type="none"/>
              </a:ln>
            </p:spPr>
          </p:cxnSp>
          <p:sp>
            <p:nvSpPr>
              <p:cNvPr id="321" name="Google Shape;321;p50"/>
              <p:cNvSpPr txBox="1"/>
              <p:nvPr/>
            </p:nvSpPr>
            <p:spPr>
              <a:xfrm>
                <a:off x="1248778" y="1862436"/>
                <a:ext cx="593532" cy="523233"/>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level</a:t>
                </a:r>
                <a:endParaRPr/>
              </a:p>
            </p:txBody>
          </p:sp>
        </p:grpSp>
      </p:grpSp>
      <p:sp>
        <p:nvSpPr>
          <p:cNvPr id="322" name="Google Shape;322;p50"/>
          <p:cNvSpPr txBox="1"/>
          <p:nvPr/>
        </p:nvSpPr>
        <p:spPr>
          <a:xfrm>
            <a:off x="193970" y="5456528"/>
            <a:ext cx="8990013" cy="1384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This figure assumes price level of 100 for year 2020 and charts possible outcomes for the year 2021. Panel (a) shows the model of aggregate demand &amp; aggregate supply. If AD is low, the economy is at point A; output is low (15,000), and the price level is low (102). If AD is high, the economy is at point B; output is high (16,000), and the price level is high (106). Panel (b) shows the implications for the Phillips curve. Point A, which arises when aggregate demand is low, has high unemployment (7%) and low inflation (2%). Point B, which arises when aggregate demand is high, has low unemployment (4%) and high inflation (6%).</a:t>
            </a:r>
            <a:endParaRPr/>
          </a:p>
        </p:txBody>
      </p:sp>
      <p:grpSp>
        <p:nvGrpSpPr>
          <p:cNvPr id="323" name="Google Shape;323;p50"/>
          <p:cNvGrpSpPr/>
          <p:nvPr/>
        </p:nvGrpSpPr>
        <p:grpSpPr>
          <a:xfrm>
            <a:off x="412750" y="4700588"/>
            <a:ext cx="4149725" cy="523875"/>
            <a:chOff x="1672441" y="4629346"/>
            <a:chExt cx="4147958" cy="523787"/>
          </a:xfrm>
        </p:grpSpPr>
        <p:cxnSp>
          <p:nvCxnSpPr>
            <p:cNvPr id="324" name="Google Shape;324;p50"/>
            <p:cNvCxnSpPr/>
            <p:nvPr/>
          </p:nvCxnSpPr>
          <p:spPr>
            <a:xfrm>
              <a:off x="1816842" y="4654742"/>
              <a:ext cx="3882958" cy="0"/>
            </a:xfrm>
            <a:prstGeom prst="straightConnector1">
              <a:avLst/>
            </a:prstGeom>
            <a:noFill/>
            <a:ln cap="flat" cmpd="sng" w="28575">
              <a:solidFill>
                <a:schemeClr val="dk1"/>
              </a:solidFill>
              <a:prstDash val="solid"/>
              <a:round/>
              <a:headEnd len="sm" w="sm" type="none"/>
              <a:tailEnd len="sm" w="sm" type="none"/>
            </a:ln>
          </p:spPr>
        </p:cxnSp>
        <p:sp>
          <p:nvSpPr>
            <p:cNvPr id="325" name="Google Shape;325;p50"/>
            <p:cNvSpPr txBox="1"/>
            <p:nvPr/>
          </p:nvSpPr>
          <p:spPr>
            <a:xfrm>
              <a:off x="4940144" y="4629346"/>
              <a:ext cx="880255" cy="523787"/>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Quantity</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of output</a:t>
              </a:r>
              <a:endParaRPr/>
            </a:p>
          </p:txBody>
        </p:sp>
        <p:sp>
          <p:nvSpPr>
            <p:cNvPr id="326" name="Google Shape;326;p50"/>
            <p:cNvSpPr txBox="1"/>
            <p:nvPr/>
          </p:nvSpPr>
          <p:spPr>
            <a:xfrm>
              <a:off x="1672441" y="4665024"/>
              <a:ext cx="284006"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0</a:t>
              </a:r>
              <a:endParaRPr/>
            </a:p>
          </p:txBody>
        </p:sp>
      </p:grpSp>
      <p:sp>
        <p:nvSpPr>
          <p:cNvPr id="327" name="Google Shape;327;p50"/>
          <p:cNvSpPr txBox="1"/>
          <p:nvPr/>
        </p:nvSpPr>
        <p:spPr>
          <a:xfrm>
            <a:off x="914400" y="1635125"/>
            <a:ext cx="2647950" cy="3063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(a) The Model of AD and AS</a:t>
            </a:r>
            <a:endParaRPr/>
          </a:p>
        </p:txBody>
      </p:sp>
      <p:grpSp>
        <p:nvGrpSpPr>
          <p:cNvPr id="328" name="Google Shape;328;p50"/>
          <p:cNvGrpSpPr/>
          <p:nvPr/>
        </p:nvGrpSpPr>
        <p:grpSpPr>
          <a:xfrm>
            <a:off x="4564063" y="1838325"/>
            <a:ext cx="4211637" cy="2900363"/>
            <a:chOff x="975661" y="1755560"/>
            <a:chExt cx="4212474" cy="2900360"/>
          </a:xfrm>
        </p:grpSpPr>
        <p:sp>
          <p:nvSpPr>
            <p:cNvPr id="329" name="Google Shape;329;p50"/>
            <p:cNvSpPr/>
            <p:nvPr/>
          </p:nvSpPr>
          <p:spPr>
            <a:xfrm>
              <a:off x="1829906" y="1996860"/>
              <a:ext cx="3358229" cy="2646360"/>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lt1"/>
                </a:solidFill>
                <a:latin typeface="Libre Baskerville"/>
                <a:ea typeface="Libre Baskerville"/>
                <a:cs typeface="Libre Baskerville"/>
                <a:sym typeface="Libre Baskerville"/>
              </a:endParaRPr>
            </a:p>
          </p:txBody>
        </p:sp>
        <p:grpSp>
          <p:nvGrpSpPr>
            <p:cNvPr id="330" name="Google Shape;330;p50"/>
            <p:cNvGrpSpPr/>
            <p:nvPr/>
          </p:nvGrpSpPr>
          <p:grpSpPr>
            <a:xfrm>
              <a:off x="975661" y="1755560"/>
              <a:ext cx="899693" cy="2900360"/>
              <a:chOff x="975661" y="1755560"/>
              <a:chExt cx="899693" cy="2900360"/>
            </a:xfrm>
          </p:grpSpPr>
          <p:cxnSp>
            <p:nvCxnSpPr>
              <p:cNvPr id="331" name="Google Shape;331;p50"/>
              <p:cNvCxnSpPr/>
              <p:nvPr/>
            </p:nvCxnSpPr>
            <p:spPr>
              <a:xfrm rot="5400000">
                <a:off x="474974" y="3302577"/>
                <a:ext cx="2695572" cy="11114"/>
              </a:xfrm>
              <a:prstGeom prst="straightConnector1">
                <a:avLst/>
              </a:prstGeom>
              <a:noFill/>
              <a:ln cap="flat" cmpd="sng" w="28575">
                <a:solidFill>
                  <a:schemeClr val="dk1"/>
                </a:solidFill>
                <a:prstDash val="solid"/>
                <a:round/>
                <a:headEnd len="sm" w="sm" type="none"/>
                <a:tailEnd len="sm" w="sm" type="none"/>
              </a:ln>
            </p:spPr>
          </p:cxnSp>
          <p:sp>
            <p:nvSpPr>
              <p:cNvPr id="332" name="Google Shape;332;p50"/>
              <p:cNvSpPr txBox="1"/>
              <p:nvPr/>
            </p:nvSpPr>
            <p:spPr>
              <a:xfrm>
                <a:off x="975661" y="1755560"/>
                <a:ext cx="899693" cy="954131"/>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Inflation</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Rate</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(percent</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per year)</a:t>
                </a:r>
                <a:endParaRPr/>
              </a:p>
            </p:txBody>
          </p:sp>
        </p:grpSp>
      </p:grpSp>
      <p:grpSp>
        <p:nvGrpSpPr>
          <p:cNvPr id="333" name="Google Shape;333;p50"/>
          <p:cNvGrpSpPr/>
          <p:nvPr/>
        </p:nvGrpSpPr>
        <p:grpSpPr>
          <a:xfrm>
            <a:off x="5260975" y="4733925"/>
            <a:ext cx="3883025" cy="523875"/>
            <a:chOff x="1672441" y="4653131"/>
            <a:chExt cx="3882482" cy="523785"/>
          </a:xfrm>
        </p:grpSpPr>
        <p:cxnSp>
          <p:nvCxnSpPr>
            <p:cNvPr id="334" name="Google Shape;334;p50"/>
            <p:cNvCxnSpPr/>
            <p:nvPr/>
          </p:nvCxnSpPr>
          <p:spPr>
            <a:xfrm>
              <a:off x="1816884" y="4654719"/>
              <a:ext cx="3476139" cy="14285"/>
            </a:xfrm>
            <a:prstGeom prst="straightConnector1">
              <a:avLst/>
            </a:prstGeom>
            <a:noFill/>
            <a:ln cap="flat" cmpd="sng" w="28575">
              <a:solidFill>
                <a:schemeClr val="dk1"/>
              </a:solidFill>
              <a:prstDash val="solid"/>
              <a:round/>
              <a:headEnd len="sm" w="sm" type="none"/>
              <a:tailEnd len="sm" w="sm" type="none"/>
            </a:ln>
          </p:spPr>
        </p:cxnSp>
        <p:sp>
          <p:nvSpPr>
            <p:cNvPr id="335" name="Google Shape;335;p50"/>
            <p:cNvSpPr txBox="1"/>
            <p:nvPr/>
          </p:nvSpPr>
          <p:spPr>
            <a:xfrm>
              <a:off x="4166662" y="4653131"/>
              <a:ext cx="1388261" cy="52378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Unemployment</a:t>
              </a:r>
              <a:endParaRPr/>
            </a:p>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Rate (percent)</a:t>
              </a:r>
              <a:endParaRPr/>
            </a:p>
          </p:txBody>
        </p:sp>
        <p:sp>
          <p:nvSpPr>
            <p:cNvPr id="336" name="Google Shape;336;p50"/>
            <p:cNvSpPr txBox="1"/>
            <p:nvPr/>
          </p:nvSpPr>
          <p:spPr>
            <a:xfrm>
              <a:off x="1672441" y="4665024"/>
              <a:ext cx="284001"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0</a:t>
              </a:r>
              <a:endParaRPr/>
            </a:p>
          </p:txBody>
        </p:sp>
      </p:grpSp>
      <p:sp>
        <p:nvSpPr>
          <p:cNvPr id="337" name="Google Shape;337;p50"/>
          <p:cNvSpPr txBox="1"/>
          <p:nvPr/>
        </p:nvSpPr>
        <p:spPr>
          <a:xfrm>
            <a:off x="6080125" y="1633538"/>
            <a:ext cx="2066925" cy="307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(b) The Phillips Curve</a:t>
            </a:r>
            <a:endParaRPr/>
          </a:p>
        </p:txBody>
      </p:sp>
      <p:grpSp>
        <p:nvGrpSpPr>
          <p:cNvPr id="338" name="Google Shape;338;p50"/>
          <p:cNvGrpSpPr/>
          <p:nvPr/>
        </p:nvGrpSpPr>
        <p:grpSpPr>
          <a:xfrm>
            <a:off x="6068244" y="2351027"/>
            <a:ext cx="2805881" cy="2328923"/>
            <a:chOff x="1475904" y="1760754"/>
            <a:chExt cx="2806345" cy="2330835"/>
          </a:xfrm>
        </p:grpSpPr>
        <p:cxnSp>
          <p:nvCxnSpPr>
            <p:cNvPr id="339" name="Google Shape;339;p50"/>
            <p:cNvCxnSpPr>
              <a:stCxn id="340" idx="1"/>
            </p:cNvCxnSpPr>
            <p:nvPr/>
          </p:nvCxnSpPr>
          <p:spPr>
            <a:xfrm rot="10800000">
              <a:off x="1475904" y="1760754"/>
              <a:ext cx="1565700" cy="2176800"/>
            </a:xfrm>
            <a:prstGeom prst="straightConnector1">
              <a:avLst/>
            </a:prstGeom>
            <a:noFill/>
            <a:ln cap="flat" cmpd="sng" w="38100">
              <a:solidFill>
                <a:srgbClr val="C00000"/>
              </a:solidFill>
              <a:prstDash val="solid"/>
              <a:round/>
              <a:headEnd len="sm" w="sm" type="none"/>
              <a:tailEnd len="sm" w="sm" type="none"/>
            </a:ln>
          </p:spPr>
        </p:cxnSp>
        <p:sp>
          <p:nvSpPr>
            <p:cNvPr id="340" name="Google Shape;340;p50"/>
            <p:cNvSpPr txBox="1"/>
            <p:nvPr/>
          </p:nvSpPr>
          <p:spPr>
            <a:xfrm>
              <a:off x="3041604" y="3783519"/>
              <a:ext cx="1240645" cy="30806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Phillips curve</a:t>
              </a:r>
              <a:endParaRPr/>
            </a:p>
          </p:txBody>
        </p:sp>
      </p:grpSp>
      <p:grpSp>
        <p:nvGrpSpPr>
          <p:cNvPr id="341" name="Google Shape;341;p50"/>
          <p:cNvGrpSpPr/>
          <p:nvPr/>
        </p:nvGrpSpPr>
        <p:grpSpPr>
          <a:xfrm>
            <a:off x="4997450" y="2708275"/>
            <a:ext cx="1462088" cy="306388"/>
            <a:chOff x="1425010" y="3008292"/>
            <a:chExt cx="1462887" cy="306519"/>
          </a:xfrm>
        </p:grpSpPr>
        <p:cxnSp>
          <p:nvCxnSpPr>
            <p:cNvPr id="342" name="Google Shape;342;p50"/>
            <p:cNvCxnSpPr/>
            <p:nvPr/>
          </p:nvCxnSpPr>
          <p:spPr>
            <a:xfrm>
              <a:off x="1830044" y="3173463"/>
              <a:ext cx="1057853" cy="0"/>
            </a:xfrm>
            <a:prstGeom prst="straightConnector1">
              <a:avLst/>
            </a:prstGeom>
            <a:noFill/>
            <a:ln cap="flat" cmpd="sng" w="9525">
              <a:solidFill>
                <a:schemeClr val="dk1"/>
              </a:solidFill>
              <a:prstDash val="dot"/>
              <a:round/>
              <a:headEnd len="sm" w="sm" type="none"/>
              <a:tailEnd len="sm" w="sm" type="none"/>
            </a:ln>
          </p:spPr>
        </p:cxnSp>
        <p:sp>
          <p:nvSpPr>
            <p:cNvPr id="343" name="Google Shape;343;p50"/>
            <p:cNvSpPr txBox="1"/>
            <p:nvPr/>
          </p:nvSpPr>
          <p:spPr>
            <a:xfrm>
              <a:off x="1425010" y="3008292"/>
              <a:ext cx="444345" cy="3065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6%</a:t>
              </a:r>
              <a:endParaRPr b="0" baseline="-25000" i="0" sz="1400" u="none" cap="none" strike="noStrike">
                <a:solidFill>
                  <a:schemeClr val="dk1"/>
                </a:solidFill>
                <a:latin typeface="Arial"/>
                <a:ea typeface="Arial"/>
                <a:cs typeface="Arial"/>
                <a:sym typeface="Arial"/>
              </a:endParaRPr>
            </a:p>
          </p:txBody>
        </p:sp>
      </p:grpSp>
      <p:grpSp>
        <p:nvGrpSpPr>
          <p:cNvPr id="344" name="Google Shape;344;p50"/>
          <p:cNvGrpSpPr/>
          <p:nvPr/>
        </p:nvGrpSpPr>
        <p:grpSpPr>
          <a:xfrm>
            <a:off x="676275" y="2743200"/>
            <a:ext cx="3652838" cy="1689100"/>
            <a:chOff x="776775" y="2022660"/>
            <a:chExt cx="3650055" cy="1688753"/>
          </a:xfrm>
        </p:grpSpPr>
        <p:cxnSp>
          <p:nvCxnSpPr>
            <p:cNvPr id="345" name="Google Shape;345;p50"/>
            <p:cNvCxnSpPr/>
            <p:nvPr/>
          </p:nvCxnSpPr>
          <p:spPr>
            <a:xfrm rot="10800000">
              <a:off x="776775" y="2022660"/>
              <a:ext cx="2338192" cy="1377667"/>
            </a:xfrm>
            <a:prstGeom prst="straightConnector1">
              <a:avLst/>
            </a:prstGeom>
            <a:noFill/>
            <a:ln cap="flat" cmpd="sng" w="38100">
              <a:solidFill>
                <a:srgbClr val="000099"/>
              </a:solidFill>
              <a:prstDash val="solid"/>
              <a:round/>
              <a:headEnd len="sm" w="sm" type="none"/>
              <a:tailEnd len="sm" w="sm" type="none"/>
            </a:ln>
          </p:spPr>
        </p:cxnSp>
        <p:sp>
          <p:nvSpPr>
            <p:cNvPr id="346" name="Google Shape;346;p50"/>
            <p:cNvSpPr txBox="1"/>
            <p:nvPr/>
          </p:nvSpPr>
          <p:spPr>
            <a:xfrm>
              <a:off x="3060063" y="3187934"/>
              <a:ext cx="1366767" cy="52347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Low aggregate</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demand</a:t>
              </a:r>
              <a:endParaRPr b="0" baseline="-25000" i="0" sz="1400" u="none" cap="none" strike="noStrike">
                <a:solidFill>
                  <a:schemeClr val="dk1"/>
                </a:solidFill>
                <a:latin typeface="Arial"/>
                <a:ea typeface="Arial"/>
                <a:cs typeface="Arial"/>
                <a:sym typeface="Arial"/>
              </a:endParaRPr>
            </a:p>
          </p:txBody>
        </p:sp>
      </p:grpSp>
      <p:grpSp>
        <p:nvGrpSpPr>
          <p:cNvPr id="347" name="Google Shape;347;p50"/>
          <p:cNvGrpSpPr/>
          <p:nvPr/>
        </p:nvGrpSpPr>
        <p:grpSpPr>
          <a:xfrm>
            <a:off x="1020763" y="1952625"/>
            <a:ext cx="3395662" cy="2357438"/>
            <a:chOff x="1273391" y="1383459"/>
            <a:chExt cx="3392394" cy="2358702"/>
          </a:xfrm>
        </p:grpSpPr>
        <p:cxnSp>
          <p:nvCxnSpPr>
            <p:cNvPr id="348" name="Google Shape;348;p50"/>
            <p:cNvCxnSpPr/>
            <p:nvPr/>
          </p:nvCxnSpPr>
          <p:spPr>
            <a:xfrm flipH="1" rot="10800000">
              <a:off x="1273391" y="1736073"/>
              <a:ext cx="2432881" cy="2006088"/>
            </a:xfrm>
            <a:prstGeom prst="straightConnector1">
              <a:avLst/>
            </a:prstGeom>
            <a:noFill/>
            <a:ln cap="flat" cmpd="sng" w="38100">
              <a:solidFill>
                <a:srgbClr val="000099"/>
              </a:solidFill>
              <a:prstDash val="solid"/>
              <a:round/>
              <a:headEnd len="sm" w="sm" type="none"/>
              <a:tailEnd len="sm" w="sm" type="none"/>
            </a:ln>
          </p:spPr>
        </p:cxnSp>
        <p:sp>
          <p:nvSpPr>
            <p:cNvPr id="349" name="Google Shape;349;p50"/>
            <p:cNvSpPr txBox="1"/>
            <p:nvPr/>
          </p:nvSpPr>
          <p:spPr>
            <a:xfrm>
              <a:off x="3677043" y="1383459"/>
              <a:ext cx="988742" cy="73864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Short-run</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aggregate</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supply</a:t>
              </a:r>
              <a:endParaRPr/>
            </a:p>
          </p:txBody>
        </p:sp>
      </p:grpSp>
      <p:grpSp>
        <p:nvGrpSpPr>
          <p:cNvPr id="350" name="Google Shape;350;p50"/>
          <p:cNvGrpSpPr/>
          <p:nvPr/>
        </p:nvGrpSpPr>
        <p:grpSpPr>
          <a:xfrm>
            <a:off x="1187450" y="2160588"/>
            <a:ext cx="3432175" cy="1462087"/>
            <a:chOff x="1241188" y="2178255"/>
            <a:chExt cx="3430481" cy="1461729"/>
          </a:xfrm>
        </p:grpSpPr>
        <p:cxnSp>
          <p:nvCxnSpPr>
            <p:cNvPr id="351" name="Google Shape;351;p50"/>
            <p:cNvCxnSpPr/>
            <p:nvPr/>
          </p:nvCxnSpPr>
          <p:spPr>
            <a:xfrm rot="10800000">
              <a:off x="1241188" y="2178255"/>
              <a:ext cx="2184909" cy="1269689"/>
            </a:xfrm>
            <a:prstGeom prst="straightConnector1">
              <a:avLst/>
            </a:prstGeom>
            <a:noFill/>
            <a:ln cap="flat" cmpd="sng" w="38100">
              <a:solidFill>
                <a:srgbClr val="000099"/>
              </a:solidFill>
              <a:prstDash val="solid"/>
              <a:round/>
              <a:headEnd len="sm" w="sm" type="none"/>
              <a:tailEnd len="sm" w="sm" type="none"/>
            </a:ln>
          </p:spPr>
        </p:cxnSp>
        <p:sp>
          <p:nvSpPr>
            <p:cNvPr id="352" name="Google Shape;352;p50"/>
            <p:cNvSpPr txBox="1"/>
            <p:nvPr/>
          </p:nvSpPr>
          <p:spPr>
            <a:xfrm>
              <a:off x="3214569" y="3116870"/>
              <a:ext cx="1457100" cy="52311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High aggregate </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demand</a:t>
              </a:r>
              <a:endParaRPr b="0" baseline="-25000" i="0" sz="1400" u="none" cap="none" strike="noStrike">
                <a:solidFill>
                  <a:schemeClr val="dk1"/>
                </a:solidFill>
                <a:latin typeface="Arial"/>
                <a:ea typeface="Arial"/>
                <a:cs typeface="Arial"/>
                <a:sym typeface="Arial"/>
              </a:endParaRPr>
            </a:p>
          </p:txBody>
        </p:sp>
      </p:grpSp>
      <p:grpSp>
        <p:nvGrpSpPr>
          <p:cNvPr id="353" name="Google Shape;353;p50"/>
          <p:cNvGrpSpPr/>
          <p:nvPr/>
        </p:nvGrpSpPr>
        <p:grpSpPr>
          <a:xfrm>
            <a:off x="5089525" y="3963988"/>
            <a:ext cx="2284413" cy="307975"/>
            <a:chOff x="1508143" y="3031944"/>
            <a:chExt cx="2284976" cy="306519"/>
          </a:xfrm>
        </p:grpSpPr>
        <p:cxnSp>
          <p:nvCxnSpPr>
            <p:cNvPr id="354" name="Google Shape;354;p50"/>
            <p:cNvCxnSpPr/>
            <p:nvPr/>
          </p:nvCxnSpPr>
          <p:spPr>
            <a:xfrm>
              <a:off x="1830485" y="3172563"/>
              <a:ext cx="1962634" cy="4740"/>
            </a:xfrm>
            <a:prstGeom prst="straightConnector1">
              <a:avLst/>
            </a:prstGeom>
            <a:noFill/>
            <a:ln cap="flat" cmpd="sng" w="9525">
              <a:solidFill>
                <a:schemeClr val="dk1"/>
              </a:solidFill>
              <a:prstDash val="dot"/>
              <a:round/>
              <a:headEnd len="sm" w="sm" type="none"/>
              <a:tailEnd len="sm" w="sm" type="none"/>
            </a:ln>
          </p:spPr>
        </p:cxnSp>
        <p:sp>
          <p:nvSpPr>
            <p:cNvPr id="355" name="Google Shape;355;p50"/>
            <p:cNvSpPr txBox="1"/>
            <p:nvPr/>
          </p:nvSpPr>
          <p:spPr>
            <a:xfrm>
              <a:off x="1508143" y="3031944"/>
              <a:ext cx="284091" cy="30651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2</a:t>
              </a:r>
              <a:endParaRPr b="0" baseline="-25000" i="0" sz="1400" u="none" cap="none" strike="noStrike">
                <a:solidFill>
                  <a:schemeClr val="dk1"/>
                </a:solidFill>
                <a:latin typeface="Arial"/>
                <a:ea typeface="Arial"/>
                <a:cs typeface="Arial"/>
                <a:sym typeface="Arial"/>
              </a:endParaRPr>
            </a:p>
          </p:txBody>
        </p:sp>
      </p:grpSp>
      <p:grpSp>
        <p:nvGrpSpPr>
          <p:cNvPr id="356" name="Google Shape;356;p50"/>
          <p:cNvGrpSpPr/>
          <p:nvPr/>
        </p:nvGrpSpPr>
        <p:grpSpPr>
          <a:xfrm>
            <a:off x="881063" y="3538538"/>
            <a:ext cx="1357312" cy="1922462"/>
            <a:chOff x="2539077" y="3685257"/>
            <a:chExt cx="1354613" cy="1922560"/>
          </a:xfrm>
        </p:grpSpPr>
        <p:sp>
          <p:nvSpPr>
            <p:cNvPr id="357" name="Google Shape;357;p50"/>
            <p:cNvSpPr txBox="1"/>
            <p:nvPr/>
          </p:nvSpPr>
          <p:spPr>
            <a:xfrm>
              <a:off x="2539077" y="4868857"/>
              <a:ext cx="1354613" cy="73896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15,000</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unemployment</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=7%</a:t>
              </a:r>
              <a:endParaRPr/>
            </a:p>
          </p:txBody>
        </p:sp>
        <p:cxnSp>
          <p:nvCxnSpPr>
            <p:cNvPr id="358" name="Google Shape;358;p50"/>
            <p:cNvCxnSpPr/>
            <p:nvPr/>
          </p:nvCxnSpPr>
          <p:spPr>
            <a:xfrm flipH="1" rot="-5400000">
              <a:off x="3082908" y="4264725"/>
              <a:ext cx="1160521" cy="1585"/>
            </a:xfrm>
            <a:prstGeom prst="straightConnector1">
              <a:avLst/>
            </a:prstGeom>
            <a:noFill/>
            <a:ln cap="flat" cmpd="sng" w="9525">
              <a:solidFill>
                <a:schemeClr val="dk1"/>
              </a:solidFill>
              <a:prstDash val="dot"/>
              <a:round/>
              <a:headEnd len="sm" w="sm" type="none"/>
              <a:tailEnd len="sm" w="sm" type="none"/>
            </a:ln>
          </p:spPr>
        </p:cxnSp>
      </p:grpSp>
      <p:grpSp>
        <p:nvGrpSpPr>
          <p:cNvPr id="359" name="Google Shape;359;p50"/>
          <p:cNvGrpSpPr/>
          <p:nvPr/>
        </p:nvGrpSpPr>
        <p:grpSpPr>
          <a:xfrm>
            <a:off x="128588" y="3136900"/>
            <a:ext cx="1976437" cy="536575"/>
            <a:chOff x="127938" y="3576802"/>
            <a:chExt cx="1977332" cy="535388"/>
          </a:xfrm>
        </p:grpSpPr>
        <p:grpSp>
          <p:nvGrpSpPr>
            <p:cNvPr id="360" name="Google Shape;360;p50"/>
            <p:cNvGrpSpPr/>
            <p:nvPr/>
          </p:nvGrpSpPr>
          <p:grpSpPr>
            <a:xfrm>
              <a:off x="127938" y="3804413"/>
              <a:ext cx="1948575" cy="307777"/>
              <a:chOff x="368215" y="2939306"/>
              <a:chExt cx="1947079" cy="307579"/>
            </a:xfrm>
          </p:grpSpPr>
          <p:grpSp>
            <p:nvGrpSpPr>
              <p:cNvPr id="361" name="Google Shape;361;p50"/>
              <p:cNvGrpSpPr/>
              <p:nvPr/>
            </p:nvGrpSpPr>
            <p:grpSpPr>
              <a:xfrm>
                <a:off x="368215" y="2939306"/>
                <a:ext cx="1890115" cy="307579"/>
                <a:chOff x="1401350" y="3008390"/>
                <a:chExt cx="1890098" cy="307579"/>
              </a:xfrm>
            </p:grpSpPr>
            <p:cxnSp>
              <p:nvCxnSpPr>
                <p:cNvPr id="362" name="Google Shape;362;p50"/>
                <p:cNvCxnSpPr/>
                <p:nvPr/>
              </p:nvCxnSpPr>
              <p:spPr>
                <a:xfrm flipH="1" rot="10800000">
                  <a:off x="1831422" y="3170336"/>
                  <a:ext cx="1460026" cy="3166"/>
                </a:xfrm>
                <a:prstGeom prst="straightConnector1">
                  <a:avLst/>
                </a:prstGeom>
                <a:noFill/>
                <a:ln cap="flat" cmpd="sng" w="9525">
                  <a:solidFill>
                    <a:schemeClr val="dk1"/>
                  </a:solidFill>
                  <a:prstDash val="dot"/>
                  <a:round/>
                  <a:headEnd len="sm" w="sm" type="none"/>
                  <a:tailEnd len="sm" w="sm" type="none"/>
                </a:ln>
              </p:spPr>
            </p:cxnSp>
            <p:sp>
              <p:nvSpPr>
                <p:cNvPr id="363" name="Google Shape;363;p50"/>
                <p:cNvSpPr txBox="1"/>
                <p:nvPr/>
              </p:nvSpPr>
              <p:spPr>
                <a:xfrm>
                  <a:off x="1401350" y="3008390"/>
                  <a:ext cx="482449" cy="3075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102</a:t>
                  </a:r>
                  <a:endParaRPr b="0" baseline="-25000" i="0" sz="1400" u="none" cap="none" strike="noStrike">
                    <a:solidFill>
                      <a:schemeClr val="dk1"/>
                    </a:solidFill>
                    <a:latin typeface="Arial"/>
                    <a:ea typeface="Arial"/>
                    <a:cs typeface="Arial"/>
                    <a:sym typeface="Arial"/>
                  </a:endParaRPr>
                </a:p>
              </p:txBody>
            </p:sp>
          </p:grpSp>
          <p:sp>
            <p:nvSpPr>
              <p:cNvPr id="364" name="Google Shape;364;p50"/>
              <p:cNvSpPr/>
              <p:nvPr/>
            </p:nvSpPr>
            <p:spPr>
              <a:xfrm>
                <a:off x="2169087"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365" name="Google Shape;365;p50"/>
            <p:cNvSpPr txBox="1"/>
            <p:nvPr/>
          </p:nvSpPr>
          <p:spPr>
            <a:xfrm>
              <a:off x="1800378" y="3576802"/>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A</a:t>
              </a:r>
              <a:endParaRPr b="0" baseline="-25000" i="0" sz="1400" u="none" cap="none" strike="noStrike">
                <a:solidFill>
                  <a:schemeClr val="dk1"/>
                </a:solidFill>
                <a:latin typeface="Arial"/>
                <a:ea typeface="Arial"/>
                <a:cs typeface="Arial"/>
                <a:sym typeface="Arial"/>
              </a:endParaRPr>
            </a:p>
          </p:txBody>
        </p:sp>
      </p:grpSp>
      <p:grpSp>
        <p:nvGrpSpPr>
          <p:cNvPr id="366" name="Google Shape;366;p50"/>
          <p:cNvGrpSpPr/>
          <p:nvPr/>
        </p:nvGrpSpPr>
        <p:grpSpPr>
          <a:xfrm>
            <a:off x="119063" y="2576513"/>
            <a:ext cx="2673350" cy="552450"/>
            <a:chOff x="95489" y="2755426"/>
            <a:chExt cx="2672821" cy="551559"/>
          </a:xfrm>
        </p:grpSpPr>
        <p:grpSp>
          <p:nvGrpSpPr>
            <p:cNvPr id="367" name="Google Shape;367;p50"/>
            <p:cNvGrpSpPr/>
            <p:nvPr/>
          </p:nvGrpSpPr>
          <p:grpSpPr>
            <a:xfrm>
              <a:off x="95489" y="2999208"/>
              <a:ext cx="2576349" cy="307777"/>
              <a:chOff x="332474" y="2927439"/>
              <a:chExt cx="2576913" cy="307579"/>
            </a:xfrm>
          </p:grpSpPr>
          <p:grpSp>
            <p:nvGrpSpPr>
              <p:cNvPr id="368" name="Google Shape;368;p50"/>
              <p:cNvGrpSpPr/>
              <p:nvPr/>
            </p:nvGrpSpPr>
            <p:grpSpPr>
              <a:xfrm>
                <a:off x="332474" y="2927439"/>
                <a:ext cx="2494014" cy="307579"/>
                <a:chOff x="1365609" y="2996524"/>
                <a:chExt cx="2493992" cy="307579"/>
              </a:xfrm>
            </p:grpSpPr>
            <p:cxnSp>
              <p:nvCxnSpPr>
                <p:cNvPr id="369" name="Google Shape;369;p50"/>
                <p:cNvCxnSpPr/>
                <p:nvPr/>
              </p:nvCxnSpPr>
              <p:spPr>
                <a:xfrm>
                  <a:off x="1829165" y="3172637"/>
                  <a:ext cx="2030436" cy="7920"/>
                </a:xfrm>
                <a:prstGeom prst="straightConnector1">
                  <a:avLst/>
                </a:prstGeom>
                <a:noFill/>
                <a:ln cap="flat" cmpd="sng" w="9525">
                  <a:solidFill>
                    <a:schemeClr val="dk1"/>
                  </a:solidFill>
                  <a:prstDash val="dot"/>
                  <a:round/>
                  <a:headEnd len="sm" w="sm" type="none"/>
                  <a:tailEnd len="sm" w="sm" type="none"/>
                </a:ln>
              </p:spPr>
            </p:cxnSp>
            <p:sp>
              <p:nvSpPr>
                <p:cNvPr id="370" name="Google Shape;370;p50"/>
                <p:cNvSpPr txBox="1"/>
                <p:nvPr/>
              </p:nvSpPr>
              <p:spPr>
                <a:xfrm>
                  <a:off x="1365609" y="2996524"/>
                  <a:ext cx="482925" cy="3075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106</a:t>
                  </a:r>
                  <a:endParaRPr b="0" baseline="-25000" i="0" sz="1400" u="none" cap="none" strike="noStrike">
                    <a:solidFill>
                      <a:schemeClr val="dk1"/>
                    </a:solidFill>
                    <a:latin typeface="Arial"/>
                    <a:ea typeface="Arial"/>
                    <a:cs typeface="Arial"/>
                    <a:sym typeface="Arial"/>
                  </a:endParaRPr>
                </a:p>
              </p:txBody>
            </p:sp>
          </p:grpSp>
          <p:sp>
            <p:nvSpPr>
              <p:cNvPr id="371" name="Google Shape;371;p50"/>
              <p:cNvSpPr/>
              <p:nvPr/>
            </p:nvSpPr>
            <p:spPr>
              <a:xfrm>
                <a:off x="2763180"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372" name="Google Shape;372;p50"/>
            <p:cNvSpPr txBox="1"/>
            <p:nvPr/>
          </p:nvSpPr>
          <p:spPr>
            <a:xfrm>
              <a:off x="2463418" y="2755426"/>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B</a:t>
              </a:r>
              <a:endParaRPr b="0" baseline="-25000" i="0" sz="1400" u="none" cap="none" strike="noStrike">
                <a:solidFill>
                  <a:schemeClr val="dk1"/>
                </a:solidFill>
                <a:latin typeface="Arial"/>
                <a:ea typeface="Arial"/>
                <a:cs typeface="Arial"/>
                <a:sym typeface="Arial"/>
              </a:endParaRPr>
            </a:p>
          </p:txBody>
        </p:sp>
      </p:grpSp>
      <p:grpSp>
        <p:nvGrpSpPr>
          <p:cNvPr id="373" name="Google Shape;373;p50"/>
          <p:cNvGrpSpPr/>
          <p:nvPr/>
        </p:nvGrpSpPr>
        <p:grpSpPr>
          <a:xfrm>
            <a:off x="2279650" y="2992438"/>
            <a:ext cx="1358900" cy="2478087"/>
            <a:chOff x="2858888" y="3116983"/>
            <a:chExt cx="1354612" cy="2478953"/>
          </a:xfrm>
        </p:grpSpPr>
        <p:sp>
          <p:nvSpPr>
            <p:cNvPr id="374" name="Google Shape;374;p50"/>
            <p:cNvSpPr txBox="1"/>
            <p:nvPr/>
          </p:nvSpPr>
          <p:spPr>
            <a:xfrm>
              <a:off x="2858888" y="4856976"/>
              <a:ext cx="1354612" cy="73896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16,000</a:t>
              </a:r>
              <a:endParaRPr/>
            </a:p>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unemployment</a:t>
              </a:r>
              <a:endParaRPr/>
            </a:p>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=4%</a:t>
              </a:r>
              <a:endParaRPr/>
            </a:p>
          </p:txBody>
        </p:sp>
        <p:cxnSp>
          <p:nvCxnSpPr>
            <p:cNvPr id="375" name="Google Shape;375;p50"/>
            <p:cNvCxnSpPr/>
            <p:nvPr/>
          </p:nvCxnSpPr>
          <p:spPr>
            <a:xfrm flipH="1" rot="-5400000">
              <a:off x="2331263" y="3976931"/>
              <a:ext cx="1729391" cy="9495"/>
            </a:xfrm>
            <a:prstGeom prst="straightConnector1">
              <a:avLst/>
            </a:prstGeom>
            <a:noFill/>
            <a:ln cap="flat" cmpd="sng" w="9525">
              <a:solidFill>
                <a:schemeClr val="dk1"/>
              </a:solidFill>
              <a:prstDash val="dot"/>
              <a:round/>
              <a:headEnd len="sm" w="sm" type="none"/>
              <a:tailEnd len="sm" w="sm" type="none"/>
            </a:ln>
          </p:spPr>
        </p:cxnSp>
      </p:grpSp>
      <p:grpSp>
        <p:nvGrpSpPr>
          <p:cNvPr id="376" name="Google Shape;376;p50"/>
          <p:cNvGrpSpPr/>
          <p:nvPr/>
        </p:nvGrpSpPr>
        <p:grpSpPr>
          <a:xfrm>
            <a:off x="6950075" y="3811588"/>
            <a:ext cx="841375" cy="1697037"/>
            <a:chOff x="6878047" y="3812341"/>
            <a:chExt cx="842272" cy="1696037"/>
          </a:xfrm>
        </p:grpSpPr>
        <p:grpSp>
          <p:nvGrpSpPr>
            <p:cNvPr id="377" name="Google Shape;377;p50"/>
            <p:cNvGrpSpPr/>
            <p:nvPr/>
          </p:nvGrpSpPr>
          <p:grpSpPr>
            <a:xfrm>
              <a:off x="6878047" y="4059763"/>
              <a:ext cx="835485" cy="1448615"/>
              <a:chOff x="6000757" y="4275931"/>
              <a:chExt cx="837156" cy="1448184"/>
            </a:xfrm>
          </p:grpSpPr>
          <p:grpSp>
            <p:nvGrpSpPr>
              <p:cNvPr id="378" name="Google Shape;378;p50"/>
              <p:cNvGrpSpPr/>
              <p:nvPr/>
            </p:nvGrpSpPr>
            <p:grpSpPr>
              <a:xfrm>
                <a:off x="6000757" y="4312492"/>
                <a:ext cx="837156" cy="1411623"/>
                <a:chOff x="2774957" y="4195577"/>
                <a:chExt cx="836922" cy="1411829"/>
              </a:xfrm>
            </p:grpSpPr>
            <p:sp>
              <p:nvSpPr>
                <p:cNvPr id="379" name="Google Shape;379;p50"/>
                <p:cNvSpPr txBox="1"/>
                <p:nvPr/>
              </p:nvSpPr>
              <p:spPr>
                <a:xfrm>
                  <a:off x="2774957" y="4868854"/>
                  <a:ext cx="836922" cy="738552"/>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7%</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output</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=15,000</a:t>
                  </a:r>
                  <a:endParaRPr/>
                </a:p>
              </p:txBody>
            </p:sp>
            <p:cxnSp>
              <p:nvCxnSpPr>
                <p:cNvPr id="380" name="Google Shape;380;p50"/>
                <p:cNvCxnSpPr/>
                <p:nvPr/>
              </p:nvCxnSpPr>
              <p:spPr>
                <a:xfrm rot="5400000">
                  <a:off x="2875601" y="4519978"/>
                  <a:ext cx="650393" cy="1591"/>
                </a:xfrm>
                <a:prstGeom prst="straightConnector1">
                  <a:avLst/>
                </a:prstGeom>
                <a:noFill/>
                <a:ln cap="flat" cmpd="sng" w="9525">
                  <a:solidFill>
                    <a:schemeClr val="dk1"/>
                  </a:solidFill>
                  <a:prstDash val="dot"/>
                  <a:round/>
                  <a:headEnd len="sm" w="sm" type="none"/>
                  <a:tailEnd len="sm" w="sm" type="none"/>
                </a:ln>
              </p:spPr>
            </p:cxnSp>
          </p:grpSp>
          <p:sp>
            <p:nvSpPr>
              <p:cNvPr id="381" name="Google Shape;381;p50"/>
              <p:cNvSpPr/>
              <p:nvPr/>
            </p:nvSpPr>
            <p:spPr>
              <a:xfrm>
                <a:off x="6335470" y="4275931"/>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382" name="Google Shape;382;p50"/>
            <p:cNvSpPr txBox="1"/>
            <p:nvPr/>
          </p:nvSpPr>
          <p:spPr>
            <a:xfrm>
              <a:off x="7415427" y="3812341"/>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A</a:t>
              </a:r>
              <a:endParaRPr b="0" baseline="-25000" i="0" sz="1400" u="none" cap="none" strike="noStrike">
                <a:solidFill>
                  <a:schemeClr val="dk1"/>
                </a:solidFill>
                <a:latin typeface="Arial"/>
                <a:ea typeface="Arial"/>
                <a:cs typeface="Arial"/>
                <a:sym typeface="Arial"/>
              </a:endParaRPr>
            </a:p>
          </p:txBody>
        </p:sp>
      </p:grpSp>
      <p:grpSp>
        <p:nvGrpSpPr>
          <p:cNvPr id="383" name="Google Shape;383;p50"/>
          <p:cNvGrpSpPr/>
          <p:nvPr/>
        </p:nvGrpSpPr>
        <p:grpSpPr>
          <a:xfrm>
            <a:off x="6048375" y="2600325"/>
            <a:ext cx="835025" cy="2909888"/>
            <a:chOff x="5977109" y="2601058"/>
            <a:chExt cx="835485" cy="2909063"/>
          </a:xfrm>
        </p:grpSpPr>
        <p:grpSp>
          <p:nvGrpSpPr>
            <p:cNvPr id="384" name="Google Shape;384;p50"/>
            <p:cNvGrpSpPr/>
            <p:nvPr/>
          </p:nvGrpSpPr>
          <p:grpSpPr>
            <a:xfrm>
              <a:off x="5977109" y="2827324"/>
              <a:ext cx="835485" cy="2682797"/>
              <a:chOff x="6013612" y="3052912"/>
              <a:chExt cx="833593" cy="2683471"/>
            </a:xfrm>
          </p:grpSpPr>
          <p:grpSp>
            <p:nvGrpSpPr>
              <p:cNvPr id="385" name="Google Shape;385;p50"/>
              <p:cNvGrpSpPr/>
              <p:nvPr/>
            </p:nvGrpSpPr>
            <p:grpSpPr>
              <a:xfrm>
                <a:off x="6013612" y="3134554"/>
                <a:ext cx="833593" cy="2601829"/>
                <a:chOff x="2787807" y="3017477"/>
                <a:chExt cx="833360" cy="2602218"/>
              </a:xfrm>
            </p:grpSpPr>
            <p:sp>
              <p:nvSpPr>
                <p:cNvPr id="386" name="Google Shape;386;p50"/>
                <p:cNvSpPr txBox="1"/>
                <p:nvPr/>
              </p:nvSpPr>
              <p:spPr>
                <a:xfrm>
                  <a:off x="2787807" y="4880735"/>
                  <a:ext cx="833360" cy="73896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4%</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output</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=16,000</a:t>
                  </a:r>
                  <a:endParaRPr b="0" baseline="-25000" i="0" sz="1400" u="none" cap="none" strike="noStrike">
                    <a:solidFill>
                      <a:schemeClr val="dk1"/>
                    </a:solidFill>
                    <a:latin typeface="Arial"/>
                    <a:ea typeface="Arial"/>
                    <a:cs typeface="Arial"/>
                    <a:sym typeface="Arial"/>
                  </a:endParaRPr>
                </a:p>
              </p:txBody>
            </p:sp>
            <p:cxnSp>
              <p:nvCxnSpPr>
                <p:cNvPr id="387" name="Google Shape;387;p50"/>
                <p:cNvCxnSpPr/>
                <p:nvPr/>
              </p:nvCxnSpPr>
              <p:spPr>
                <a:xfrm flipH="1" rot="-5400000">
                  <a:off x="2284435" y="3929607"/>
                  <a:ext cx="1829014" cy="4754"/>
                </a:xfrm>
                <a:prstGeom prst="straightConnector1">
                  <a:avLst/>
                </a:prstGeom>
                <a:noFill/>
                <a:ln cap="flat" cmpd="sng" w="9525">
                  <a:solidFill>
                    <a:schemeClr val="dk1"/>
                  </a:solidFill>
                  <a:prstDash val="dot"/>
                  <a:round/>
                  <a:headEnd len="sm" w="sm" type="none"/>
                  <a:tailEnd len="sm" w="sm" type="none"/>
                </a:ln>
              </p:spPr>
            </p:cxnSp>
          </p:grpSp>
          <p:sp>
            <p:nvSpPr>
              <p:cNvPr id="388" name="Google Shape;388;p50"/>
              <p:cNvSpPr/>
              <p:nvPr/>
            </p:nvSpPr>
            <p:spPr>
              <a:xfrm>
                <a:off x="6359268" y="3052912"/>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389" name="Google Shape;389;p50"/>
            <p:cNvSpPr txBox="1"/>
            <p:nvPr/>
          </p:nvSpPr>
          <p:spPr>
            <a:xfrm>
              <a:off x="6441648" y="2601058"/>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B</a:t>
              </a:r>
              <a:endParaRPr b="0" baseline="-25000" i="0" sz="1400" u="none" cap="none" strike="noStrike">
                <a:solidFill>
                  <a:schemeClr val="dk1"/>
                </a:solidFill>
                <a:latin typeface="Arial"/>
                <a:ea typeface="Arial"/>
                <a:cs typeface="Arial"/>
                <a:sym typeface="Arial"/>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27"/>
                                        </p:tgtEl>
                                        <p:attrNameLst>
                                          <p:attrName>style.visibility</p:attrName>
                                        </p:attrNameLst>
                                      </p:cBhvr>
                                      <p:to>
                                        <p:strVal val="visible"/>
                                      </p:to>
                                    </p:set>
                                    <p:animEffect filter="fade" transition="in">
                                      <p:cBhvr>
                                        <p:cTn dur="500"/>
                                        <p:tgtEl>
                                          <p:spTgt spid="32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323"/>
                                        </p:tgtEl>
                                        <p:attrNameLst>
                                          <p:attrName>style.visibility</p:attrName>
                                        </p:attrNameLst>
                                      </p:cBhvr>
                                      <p:to>
                                        <p:strVal val="visible"/>
                                      </p:to>
                                    </p:set>
                                    <p:animEffect filter="fade" transition="in">
                                      <p:cBhvr>
                                        <p:cTn dur="500"/>
                                        <p:tgtEl>
                                          <p:spTgt spid="323"/>
                                        </p:tgtEl>
                                      </p:cBhvr>
                                    </p:animEffect>
                                  </p:childTnLst>
                                </p:cTn>
                              </p:par>
                              <p:par>
                                <p:cTn fill="hold" nodeType="withEffect" presetClass="entr" presetID="10" presetSubtype="0">
                                  <p:stCondLst>
                                    <p:cond delay="0"/>
                                  </p:stCondLst>
                                  <p:childTnLst>
                                    <p:set>
                                      <p:cBhvr>
                                        <p:cTn dur="1" fill="hold">
                                          <p:stCondLst>
                                            <p:cond delay="0"/>
                                          </p:stCondLst>
                                        </p:cTn>
                                        <p:tgtEl>
                                          <p:spTgt spid="317"/>
                                        </p:tgtEl>
                                        <p:attrNameLst>
                                          <p:attrName>style.visibility</p:attrName>
                                        </p:attrNameLst>
                                      </p:cBhvr>
                                      <p:to>
                                        <p:strVal val="visible"/>
                                      </p:to>
                                    </p:set>
                                    <p:animEffect filter="fade" transition="in">
                                      <p:cBhvr>
                                        <p:cTn dur="500"/>
                                        <p:tgtEl>
                                          <p:spTgt spid="317"/>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347"/>
                                        </p:tgtEl>
                                        <p:attrNameLst>
                                          <p:attrName>style.visibility</p:attrName>
                                        </p:attrNameLst>
                                      </p:cBhvr>
                                      <p:to>
                                        <p:strVal val="visible"/>
                                      </p:to>
                                    </p:set>
                                    <p:animEffect filter="fade" transition="in">
                                      <p:cBhvr>
                                        <p:cTn dur="1000"/>
                                        <p:tgtEl>
                                          <p:spTgt spid="347"/>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344"/>
                                        </p:tgtEl>
                                        <p:attrNameLst>
                                          <p:attrName>style.visibility</p:attrName>
                                        </p:attrNameLst>
                                      </p:cBhvr>
                                      <p:to>
                                        <p:strVal val="visible"/>
                                      </p:to>
                                    </p:set>
                                    <p:animEffect filter="fade" transition="in">
                                      <p:cBhvr>
                                        <p:cTn dur="1000"/>
                                        <p:tgtEl>
                                          <p:spTgt spid="344"/>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359"/>
                                        </p:tgtEl>
                                        <p:attrNameLst>
                                          <p:attrName>style.visibility</p:attrName>
                                        </p:attrNameLst>
                                      </p:cBhvr>
                                      <p:to>
                                        <p:strVal val="visible"/>
                                      </p:to>
                                    </p:set>
                                    <p:animEffect filter="fade" transition="in">
                                      <p:cBhvr>
                                        <p:cTn dur="1000"/>
                                        <p:tgtEl>
                                          <p:spTgt spid="359"/>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1000"/>
                                        <p:tgtEl>
                                          <p:spTgt spid="356"/>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350"/>
                                        </p:tgtEl>
                                        <p:attrNameLst>
                                          <p:attrName>style.visibility</p:attrName>
                                        </p:attrNameLst>
                                      </p:cBhvr>
                                      <p:to>
                                        <p:strVal val="visible"/>
                                      </p:to>
                                    </p:set>
                                    <p:animEffect filter="fade" transition="in">
                                      <p:cBhvr>
                                        <p:cTn dur="1000"/>
                                        <p:tgtEl>
                                          <p:spTgt spid="350"/>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366"/>
                                        </p:tgtEl>
                                        <p:attrNameLst>
                                          <p:attrName>style.visibility</p:attrName>
                                        </p:attrNameLst>
                                      </p:cBhvr>
                                      <p:to>
                                        <p:strVal val="visible"/>
                                      </p:to>
                                    </p:set>
                                    <p:animEffect filter="fade" transition="in">
                                      <p:cBhvr>
                                        <p:cTn dur="1000"/>
                                        <p:tgtEl>
                                          <p:spTgt spid="366"/>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373"/>
                                        </p:tgtEl>
                                        <p:attrNameLst>
                                          <p:attrName>style.visibility</p:attrName>
                                        </p:attrNameLst>
                                      </p:cBhvr>
                                      <p:to>
                                        <p:strVal val="visible"/>
                                      </p:to>
                                    </p:set>
                                    <p:animEffect filter="fade" transition="in">
                                      <p:cBhvr>
                                        <p:cTn dur="1000"/>
                                        <p:tgtEl>
                                          <p:spTgt spid="373"/>
                                        </p:tgtEl>
                                      </p:cBhvr>
                                    </p:animEffect>
                                  </p:childTnLst>
                                </p:cTn>
                              </p:par>
                            </p:childTnLst>
                          </p:cTn>
                        </p:par>
                        <p:par>
                          <p:cTn fill="hold">
                            <p:stCondLst>
                              <p:cond delay="8000"/>
                            </p:stCondLst>
                            <p:childTnLst>
                              <p:par>
                                <p:cTn fill="hold" nodeType="afterEffect" presetClass="entr" presetID="10" presetSubtype="0">
                                  <p:stCondLst>
                                    <p:cond delay="0"/>
                                  </p:stCondLst>
                                  <p:childTnLst>
                                    <p:set>
                                      <p:cBhvr>
                                        <p:cTn dur="1" fill="hold">
                                          <p:stCondLst>
                                            <p:cond delay="0"/>
                                          </p:stCondLst>
                                        </p:cTn>
                                        <p:tgtEl>
                                          <p:spTgt spid="337"/>
                                        </p:tgtEl>
                                        <p:attrNameLst>
                                          <p:attrName>style.visibility</p:attrName>
                                        </p:attrNameLst>
                                      </p:cBhvr>
                                      <p:to>
                                        <p:strVal val="visible"/>
                                      </p:to>
                                    </p:set>
                                    <p:animEffect filter="fade" transition="in">
                                      <p:cBhvr>
                                        <p:cTn dur="500"/>
                                        <p:tgtEl>
                                          <p:spTgt spid="337"/>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par>
                                <p:cTn fill="hold" nodeType="with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500"/>
                                        <p:tgtEl>
                                          <p:spTgt spid="328"/>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338"/>
                                        </p:tgtEl>
                                        <p:attrNameLst>
                                          <p:attrName>style.visibility</p:attrName>
                                        </p:attrNameLst>
                                      </p:cBhvr>
                                      <p:to>
                                        <p:strVal val="visible"/>
                                      </p:to>
                                    </p:set>
                                    <p:animEffect filter="fade" transition="in">
                                      <p:cBhvr>
                                        <p:cTn dur="1000"/>
                                        <p:tgtEl>
                                          <p:spTgt spid="338"/>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353"/>
                                        </p:tgtEl>
                                        <p:attrNameLst>
                                          <p:attrName>style.visibility</p:attrName>
                                        </p:attrNameLst>
                                      </p:cBhvr>
                                      <p:to>
                                        <p:strVal val="visible"/>
                                      </p:to>
                                    </p:set>
                                    <p:animEffect filter="fade" transition="in">
                                      <p:cBhvr>
                                        <p:cTn dur="1000"/>
                                        <p:tgtEl>
                                          <p:spTgt spid="353"/>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1000"/>
                                        <p:tgtEl>
                                          <p:spTgt spid="376"/>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341"/>
                                        </p:tgtEl>
                                        <p:attrNameLst>
                                          <p:attrName>style.visibility</p:attrName>
                                        </p:attrNameLst>
                                      </p:cBhvr>
                                      <p:to>
                                        <p:strVal val="visible"/>
                                      </p:to>
                                    </p:set>
                                    <p:animEffect filter="fade" transition="in">
                                      <p:cBhvr>
                                        <p:cTn dur="1000"/>
                                        <p:tgtEl>
                                          <p:spTgt spid="341"/>
                                        </p:tgtEl>
                                      </p:cBhvr>
                                    </p:animEffect>
                                  </p:childTnLst>
                                </p:cTn>
                              </p:par>
                            </p:childTnLst>
                          </p:cTn>
                        </p:par>
                        <p:par>
                          <p:cTn fill="hold">
                            <p:stCondLst>
                              <p:cond delay="13000"/>
                            </p:stCondLst>
                            <p:childTnLst>
                              <p:par>
                                <p:cTn fill="hold" nodeType="afterEffect" presetClass="entr" presetID="10" presetSubtype="0">
                                  <p:stCondLst>
                                    <p:cond delay="0"/>
                                  </p:stCondLst>
                                  <p:childTnLst>
                                    <p:set>
                                      <p:cBhvr>
                                        <p:cTn dur="1" fill="hold">
                                          <p:stCondLst>
                                            <p:cond delay="0"/>
                                          </p:stCondLst>
                                        </p:cTn>
                                        <p:tgtEl>
                                          <p:spTgt spid="383"/>
                                        </p:tgtEl>
                                        <p:attrNameLst>
                                          <p:attrName>style.visibility</p:attrName>
                                        </p:attrNameLst>
                                      </p:cBhvr>
                                      <p:to>
                                        <p:strVal val="visible"/>
                                      </p:to>
                                    </p:set>
                                    <p:animEffect filter="fade" transition="in">
                                      <p:cBhvr>
                                        <p:cTn dur="1000"/>
                                        <p:tgtEl>
                                          <p:spTgt spid="383"/>
                                        </p:tgtEl>
                                      </p:cBhvr>
                                    </p:animEffect>
                                  </p:childTnLst>
                                </p:cTn>
                              </p:par>
                            </p:childTnLst>
                          </p:cTn>
                        </p:par>
                        <p:par>
                          <p:cTn fill="hold">
                            <p:stCondLst>
                              <p:cond delay="14000"/>
                            </p:stCondLst>
                            <p:childTnLst>
                              <p:par>
                                <p:cTn fill="hold" nodeType="afterEffect" presetClass="entr" presetID="10" presetSubtype="0">
                                  <p:stCondLst>
                                    <p:cond delay="0"/>
                                  </p:stCondLst>
                                  <p:childTnLst>
                                    <p:set>
                                      <p:cBhvr>
                                        <p:cTn dur="1" fill="hold">
                                          <p:stCondLst>
                                            <p:cond delay="0"/>
                                          </p:stCondLst>
                                        </p:cTn>
                                        <p:tgtEl>
                                          <p:spTgt spid="322"/>
                                        </p:tgtEl>
                                        <p:attrNameLst>
                                          <p:attrName>style.visibility</p:attrName>
                                        </p:attrNameLst>
                                      </p:cBhvr>
                                      <p:to>
                                        <p:strVal val="visible"/>
                                      </p:to>
                                    </p:set>
                                    <p:animEffect filter="fade" transition="in">
                                      <p:cBhvr>
                                        <p:cTn dur="500"/>
                                        <p:tgtEl>
                                          <p:spTgt spid="32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3" name="Shape 393"/>
        <p:cNvGrpSpPr/>
        <p:nvPr/>
      </p:nvGrpSpPr>
      <p:grpSpPr>
        <a:xfrm>
          <a:off x="0" y="0"/>
          <a:ext cx="0" cy="0"/>
          <a:chOff x="0" y="0"/>
          <a:chExt cx="0" cy="0"/>
        </a:xfrm>
      </p:grpSpPr>
      <p:sp>
        <p:nvSpPr>
          <p:cNvPr id="394" name="Google Shape;394;p51"/>
          <p:cNvSpPr txBox="1"/>
          <p:nvPr>
            <p:ph type="title"/>
          </p:nvPr>
        </p:nvSpPr>
        <p:spPr>
          <a:xfrm>
            <a:off x="420662" y="1101581"/>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Font typeface="Libre Baskerville"/>
              <a:buNone/>
            </a:pPr>
            <a:r>
              <a:rPr b="1" i="0" lang="en-US" sz="2500" u="sng" cap="none" strike="noStrike">
                <a:solidFill>
                  <a:schemeClr val="dk1"/>
                </a:solidFill>
                <a:latin typeface="Libre Baskerville"/>
                <a:ea typeface="Libre Baskerville"/>
                <a:cs typeface="Libre Baskerville"/>
                <a:sym typeface="Libre Baskerville"/>
              </a:rPr>
              <a:t>Long run</a:t>
            </a:r>
            <a:endParaRPr b="1" i="0" sz="2500" u="sng" cap="none" strike="noStrike">
              <a:solidFill>
                <a:schemeClr val="dk1"/>
              </a:solidFill>
              <a:latin typeface="Libre Baskerville"/>
              <a:ea typeface="Libre Baskerville"/>
              <a:cs typeface="Libre Baskerville"/>
              <a:sym typeface="Libre Baskerville"/>
            </a:endParaRPr>
          </a:p>
        </p:txBody>
      </p:sp>
      <p:grpSp>
        <p:nvGrpSpPr>
          <p:cNvPr id="395" name="Google Shape;395;p51"/>
          <p:cNvGrpSpPr/>
          <p:nvPr/>
        </p:nvGrpSpPr>
        <p:grpSpPr>
          <a:xfrm>
            <a:off x="1471613" y="1655763"/>
            <a:ext cx="5611812" cy="3309937"/>
            <a:chOff x="925935" y="1026164"/>
            <a:chExt cx="5610250" cy="3309124"/>
          </a:xfrm>
        </p:grpSpPr>
        <p:grpSp>
          <p:nvGrpSpPr>
            <p:cNvPr id="396" name="Google Shape;396;p51"/>
            <p:cNvGrpSpPr/>
            <p:nvPr/>
          </p:nvGrpSpPr>
          <p:grpSpPr>
            <a:xfrm>
              <a:off x="1816274" y="1199158"/>
              <a:ext cx="4719911" cy="3136130"/>
              <a:chOff x="1816274" y="1199158"/>
              <a:chExt cx="4719911" cy="3136130"/>
            </a:xfrm>
          </p:grpSpPr>
          <p:cxnSp>
            <p:nvCxnSpPr>
              <p:cNvPr id="397" name="Google Shape;397;p51"/>
              <p:cNvCxnSpPr/>
              <p:nvPr/>
            </p:nvCxnSpPr>
            <p:spPr>
              <a:xfrm rot="5400000">
                <a:off x="249003" y="2766429"/>
                <a:ext cx="3136130" cy="1588"/>
              </a:xfrm>
              <a:prstGeom prst="straightConnector1">
                <a:avLst/>
              </a:prstGeom>
              <a:noFill/>
              <a:ln cap="flat" cmpd="sng" w="28575">
                <a:solidFill>
                  <a:schemeClr val="dk1"/>
                </a:solidFill>
                <a:prstDash val="solid"/>
                <a:round/>
                <a:headEnd len="sm" w="sm" type="none"/>
                <a:tailEnd len="sm" w="sm" type="none"/>
              </a:ln>
            </p:spPr>
          </p:cxnSp>
          <p:sp>
            <p:nvSpPr>
              <p:cNvPr id="398" name="Google Shape;398;p51"/>
              <p:cNvSpPr/>
              <p:nvPr/>
            </p:nvSpPr>
            <p:spPr>
              <a:xfrm>
                <a:off x="1855951" y="1199158"/>
                <a:ext cx="4680234" cy="3112324"/>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Libre Baskerville"/>
                  <a:ea typeface="Libre Baskerville"/>
                  <a:cs typeface="Libre Baskerville"/>
                  <a:sym typeface="Libre Baskerville"/>
                </a:endParaRPr>
              </a:p>
            </p:txBody>
          </p:sp>
        </p:grpSp>
        <p:sp>
          <p:nvSpPr>
            <p:cNvPr id="399" name="Google Shape;399;p51"/>
            <p:cNvSpPr txBox="1"/>
            <p:nvPr/>
          </p:nvSpPr>
          <p:spPr>
            <a:xfrm>
              <a:off x="925935" y="1026164"/>
              <a:ext cx="902668" cy="584557"/>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Inflation</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Rate</a:t>
              </a:r>
              <a:endParaRPr/>
            </a:p>
          </p:txBody>
        </p:sp>
      </p:grpSp>
      <p:grpSp>
        <p:nvGrpSpPr>
          <p:cNvPr id="400" name="Google Shape;400;p51"/>
          <p:cNvGrpSpPr/>
          <p:nvPr/>
        </p:nvGrpSpPr>
        <p:grpSpPr>
          <a:xfrm>
            <a:off x="2351088" y="4938713"/>
            <a:ext cx="4992687" cy="584200"/>
            <a:chOff x="1805049" y="4308769"/>
            <a:chExt cx="4993591" cy="584482"/>
          </a:xfrm>
        </p:grpSpPr>
        <p:cxnSp>
          <p:nvCxnSpPr>
            <p:cNvPr id="401" name="Google Shape;401;p51"/>
            <p:cNvCxnSpPr/>
            <p:nvPr/>
          </p:nvCxnSpPr>
          <p:spPr>
            <a:xfrm flipH="1" rot="10800000">
              <a:off x="1805049" y="4332592"/>
              <a:ext cx="4625224" cy="1589"/>
            </a:xfrm>
            <a:prstGeom prst="straightConnector1">
              <a:avLst/>
            </a:prstGeom>
            <a:noFill/>
            <a:ln cap="flat" cmpd="sng" w="28575">
              <a:solidFill>
                <a:schemeClr val="dk1"/>
              </a:solidFill>
              <a:prstDash val="solid"/>
              <a:round/>
              <a:headEnd len="sm" w="sm" type="none"/>
              <a:tailEnd len="sm" w="sm" type="none"/>
            </a:ln>
          </p:spPr>
        </p:cxnSp>
        <p:sp>
          <p:nvSpPr>
            <p:cNvPr id="402" name="Google Shape;402;p51"/>
            <p:cNvSpPr txBox="1"/>
            <p:nvPr/>
          </p:nvSpPr>
          <p:spPr>
            <a:xfrm>
              <a:off x="5235279" y="4308769"/>
              <a:ext cx="1563361" cy="58448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Unemployment</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Rate</a:t>
              </a:r>
              <a:endParaRPr/>
            </a:p>
          </p:txBody>
        </p:sp>
      </p:grpSp>
      <p:sp>
        <p:nvSpPr>
          <p:cNvPr id="403" name="Google Shape;403;p51"/>
          <p:cNvSpPr txBox="1"/>
          <p:nvPr/>
        </p:nvSpPr>
        <p:spPr>
          <a:xfrm>
            <a:off x="281781" y="5545138"/>
            <a:ext cx="8634413" cy="107632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According to Friedman and Phelps, there is no trade-off between inflation and unemployment in the long run. Growth in the money supply determines the inflation rate. Regardless of the inflation rate, the unemployment rate gravitates toward its natural rate. As a result, the long-run Phillips curve is vertical.</a:t>
            </a:r>
            <a:endParaRPr/>
          </a:p>
        </p:txBody>
      </p:sp>
      <p:grpSp>
        <p:nvGrpSpPr>
          <p:cNvPr id="404" name="Google Shape;404;p51"/>
          <p:cNvGrpSpPr/>
          <p:nvPr/>
        </p:nvGrpSpPr>
        <p:grpSpPr>
          <a:xfrm>
            <a:off x="3451225" y="1858963"/>
            <a:ext cx="1624013" cy="3686175"/>
            <a:chOff x="2904496" y="2167428"/>
            <a:chExt cx="1625284" cy="3686186"/>
          </a:xfrm>
        </p:grpSpPr>
        <p:grpSp>
          <p:nvGrpSpPr>
            <p:cNvPr id="405" name="Google Shape;405;p51"/>
            <p:cNvGrpSpPr/>
            <p:nvPr/>
          </p:nvGrpSpPr>
          <p:grpSpPr>
            <a:xfrm>
              <a:off x="2904496" y="2167428"/>
              <a:ext cx="1390124" cy="3094046"/>
              <a:chOff x="2904697" y="1230060"/>
              <a:chExt cx="1389977" cy="3092158"/>
            </a:xfrm>
          </p:grpSpPr>
          <p:cxnSp>
            <p:nvCxnSpPr>
              <p:cNvPr id="406" name="Google Shape;406;p51"/>
              <p:cNvCxnSpPr/>
              <p:nvPr/>
            </p:nvCxnSpPr>
            <p:spPr>
              <a:xfrm flipH="1" rot="-5400000">
                <a:off x="2393983" y="3069640"/>
                <a:ext cx="2492448" cy="12709"/>
              </a:xfrm>
              <a:prstGeom prst="straightConnector1">
                <a:avLst/>
              </a:prstGeom>
              <a:noFill/>
              <a:ln cap="flat" cmpd="sng" w="57150">
                <a:solidFill>
                  <a:srgbClr val="008080"/>
                </a:solidFill>
                <a:prstDash val="solid"/>
                <a:round/>
                <a:headEnd len="sm" w="sm" type="none"/>
                <a:tailEnd len="sm" w="sm" type="none"/>
              </a:ln>
            </p:spPr>
          </p:cxnSp>
          <p:sp>
            <p:nvSpPr>
              <p:cNvPr id="407" name="Google Shape;407;p51"/>
              <p:cNvSpPr txBox="1"/>
              <p:nvPr/>
            </p:nvSpPr>
            <p:spPr>
              <a:xfrm>
                <a:off x="2904697" y="1230060"/>
                <a:ext cx="1389977" cy="58441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Phillips curve</a:t>
                </a:r>
                <a:endParaRPr/>
              </a:p>
            </p:txBody>
          </p:sp>
        </p:grpSp>
        <p:sp>
          <p:nvSpPr>
            <p:cNvPr id="408" name="Google Shape;408;p51"/>
            <p:cNvSpPr txBox="1"/>
            <p:nvPr/>
          </p:nvSpPr>
          <p:spPr>
            <a:xfrm>
              <a:off x="3000194" y="5268839"/>
              <a:ext cx="1529586" cy="5847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Natural rate of</a:t>
              </a:r>
              <a:endParaRPr/>
            </a:p>
            <a:p>
              <a:pPr indent="0" lvl="0" marL="0" marR="0" rtl="0" algn="l">
                <a:spcBef>
                  <a:spcPts val="0"/>
                </a:spcBef>
                <a:spcAft>
                  <a:spcPts val="0"/>
                </a:spcAft>
                <a:buNone/>
              </a:pPr>
              <a:r>
                <a:rPr b="0" i="0" lang="en-US" sz="1600" u="none" cap="none" strike="noStrike">
                  <a:solidFill>
                    <a:schemeClr val="dk1"/>
                  </a:solidFill>
                  <a:latin typeface="Arial"/>
                  <a:ea typeface="Arial"/>
                  <a:cs typeface="Arial"/>
                  <a:sym typeface="Arial"/>
                </a:rPr>
                <a:t>unemployment</a:t>
              </a:r>
              <a:endParaRPr b="0" baseline="-25000" i="0" sz="1600" u="none" cap="none" strike="noStrike">
                <a:solidFill>
                  <a:schemeClr val="dk1"/>
                </a:solidFill>
                <a:latin typeface="Arial"/>
                <a:ea typeface="Arial"/>
                <a:cs typeface="Arial"/>
                <a:sym typeface="Arial"/>
              </a:endParaRPr>
            </a:p>
          </p:txBody>
        </p:sp>
      </p:grpSp>
      <p:grpSp>
        <p:nvGrpSpPr>
          <p:cNvPr id="409" name="Google Shape;409;p51"/>
          <p:cNvGrpSpPr/>
          <p:nvPr/>
        </p:nvGrpSpPr>
        <p:grpSpPr>
          <a:xfrm>
            <a:off x="1517650" y="2519363"/>
            <a:ext cx="3081338" cy="638175"/>
            <a:chOff x="971712" y="2828072"/>
            <a:chExt cx="3080682" cy="638700"/>
          </a:xfrm>
        </p:grpSpPr>
        <p:grpSp>
          <p:nvGrpSpPr>
            <p:cNvPr id="410" name="Google Shape;410;p51"/>
            <p:cNvGrpSpPr/>
            <p:nvPr/>
          </p:nvGrpSpPr>
          <p:grpSpPr>
            <a:xfrm>
              <a:off x="971712" y="2881997"/>
              <a:ext cx="2661672" cy="584775"/>
              <a:chOff x="1014384" y="2596552"/>
              <a:chExt cx="2661206" cy="585332"/>
            </a:xfrm>
          </p:grpSpPr>
          <p:cxnSp>
            <p:nvCxnSpPr>
              <p:cNvPr id="411" name="Google Shape;411;p51"/>
              <p:cNvCxnSpPr/>
              <p:nvPr/>
            </p:nvCxnSpPr>
            <p:spPr>
              <a:xfrm rot="10800000">
                <a:off x="1842738" y="2897216"/>
                <a:ext cx="1832852" cy="0"/>
              </a:xfrm>
              <a:prstGeom prst="straightConnector1">
                <a:avLst/>
              </a:prstGeom>
              <a:noFill/>
              <a:ln cap="flat" cmpd="sng" w="9525">
                <a:solidFill>
                  <a:schemeClr val="dk1"/>
                </a:solidFill>
                <a:prstDash val="dot"/>
                <a:round/>
                <a:headEnd len="sm" w="sm" type="none"/>
                <a:tailEnd len="sm" w="sm" type="none"/>
              </a:ln>
            </p:spPr>
          </p:cxnSp>
          <p:sp>
            <p:nvSpPr>
              <p:cNvPr id="412" name="Google Shape;412;p51"/>
              <p:cNvSpPr txBox="1"/>
              <p:nvPr/>
            </p:nvSpPr>
            <p:spPr>
              <a:xfrm>
                <a:off x="1014384" y="2596552"/>
                <a:ext cx="889831" cy="585332"/>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High</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inflation</a:t>
                </a:r>
                <a:endParaRPr b="0" baseline="-25000" i="0" sz="1600" u="none" cap="none" strike="noStrike">
                  <a:solidFill>
                    <a:schemeClr val="dk1"/>
                  </a:solidFill>
                  <a:latin typeface="Arial"/>
                  <a:ea typeface="Arial"/>
                  <a:cs typeface="Arial"/>
                  <a:sym typeface="Arial"/>
                </a:endParaRPr>
              </a:p>
            </p:txBody>
          </p:sp>
        </p:grpSp>
        <p:grpSp>
          <p:nvGrpSpPr>
            <p:cNvPr id="413" name="Google Shape;413;p51"/>
            <p:cNvGrpSpPr/>
            <p:nvPr/>
          </p:nvGrpSpPr>
          <p:grpSpPr>
            <a:xfrm>
              <a:off x="3558674" y="2828072"/>
              <a:ext cx="493720" cy="434777"/>
              <a:chOff x="3131162" y="2792446"/>
              <a:chExt cx="493720" cy="434777"/>
            </a:xfrm>
          </p:grpSpPr>
          <p:sp>
            <p:nvSpPr>
              <p:cNvPr id="414" name="Google Shape;414;p51"/>
              <p:cNvSpPr/>
              <p:nvPr/>
            </p:nvSpPr>
            <p:spPr>
              <a:xfrm>
                <a:off x="3131162" y="309050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15" name="Google Shape;415;p51"/>
              <p:cNvSpPr txBox="1"/>
              <p:nvPr/>
            </p:nvSpPr>
            <p:spPr>
              <a:xfrm>
                <a:off x="3303961" y="2792446"/>
                <a:ext cx="320921"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B</a:t>
                </a:r>
                <a:endParaRPr b="0" baseline="-25000" i="0" sz="1600" u="none" cap="none" strike="noStrike">
                  <a:solidFill>
                    <a:schemeClr val="dk1"/>
                  </a:solidFill>
                  <a:latin typeface="Arial"/>
                  <a:ea typeface="Arial"/>
                  <a:cs typeface="Arial"/>
                  <a:sym typeface="Arial"/>
                </a:endParaRPr>
              </a:p>
            </p:txBody>
          </p:sp>
        </p:grpSp>
      </p:grpSp>
      <p:grpSp>
        <p:nvGrpSpPr>
          <p:cNvPr id="416" name="Google Shape;416;p51"/>
          <p:cNvGrpSpPr/>
          <p:nvPr/>
        </p:nvGrpSpPr>
        <p:grpSpPr>
          <a:xfrm>
            <a:off x="1487488" y="3946525"/>
            <a:ext cx="3125787" cy="681038"/>
            <a:chOff x="941292" y="4255092"/>
            <a:chExt cx="3124969" cy="681386"/>
          </a:xfrm>
        </p:grpSpPr>
        <p:grpSp>
          <p:nvGrpSpPr>
            <p:cNvPr id="417" name="Google Shape;417;p51"/>
            <p:cNvGrpSpPr/>
            <p:nvPr/>
          </p:nvGrpSpPr>
          <p:grpSpPr>
            <a:xfrm>
              <a:off x="941292" y="4351703"/>
              <a:ext cx="2680585" cy="584775"/>
              <a:chOff x="966432" y="2632660"/>
              <a:chExt cx="2681603" cy="582598"/>
            </a:xfrm>
          </p:grpSpPr>
          <p:cxnSp>
            <p:nvCxnSpPr>
              <p:cNvPr id="418" name="Google Shape;418;p51"/>
              <p:cNvCxnSpPr/>
              <p:nvPr/>
            </p:nvCxnSpPr>
            <p:spPr>
              <a:xfrm rot="10800000">
                <a:off x="1828546" y="2897195"/>
                <a:ext cx="1819489" cy="3165"/>
              </a:xfrm>
              <a:prstGeom prst="straightConnector1">
                <a:avLst/>
              </a:prstGeom>
              <a:noFill/>
              <a:ln cap="flat" cmpd="sng" w="9525">
                <a:solidFill>
                  <a:schemeClr val="dk1"/>
                </a:solidFill>
                <a:prstDash val="dot"/>
                <a:round/>
                <a:headEnd len="sm" w="sm" type="none"/>
                <a:tailEnd len="sm" w="sm" type="none"/>
              </a:ln>
            </p:spPr>
          </p:cxnSp>
          <p:sp>
            <p:nvSpPr>
              <p:cNvPr id="419" name="Google Shape;419;p51"/>
              <p:cNvSpPr txBox="1"/>
              <p:nvPr/>
            </p:nvSpPr>
            <p:spPr>
              <a:xfrm>
                <a:off x="966432" y="2632660"/>
                <a:ext cx="890325" cy="582598"/>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Low</a:t>
                </a:r>
                <a:endParaRPr/>
              </a:p>
              <a:p>
                <a:pPr indent="0" lvl="0" marL="0" marR="0" rtl="0" algn="r">
                  <a:spcBef>
                    <a:spcPts val="0"/>
                  </a:spcBef>
                  <a:spcAft>
                    <a:spcPts val="0"/>
                  </a:spcAft>
                  <a:buNone/>
                </a:pPr>
                <a:r>
                  <a:rPr b="0" i="0" lang="en-US" sz="1600" u="none" cap="none" strike="noStrike">
                    <a:solidFill>
                      <a:schemeClr val="dk1"/>
                    </a:solidFill>
                    <a:latin typeface="Arial"/>
                    <a:ea typeface="Arial"/>
                    <a:cs typeface="Arial"/>
                    <a:sym typeface="Arial"/>
                  </a:rPr>
                  <a:t>inflation</a:t>
                </a:r>
                <a:endParaRPr b="0" baseline="-25000" i="0" sz="1600" u="none" cap="none" strike="noStrike">
                  <a:solidFill>
                    <a:schemeClr val="dk1"/>
                  </a:solidFill>
                  <a:latin typeface="Arial"/>
                  <a:ea typeface="Arial"/>
                  <a:cs typeface="Arial"/>
                  <a:sym typeface="Arial"/>
                </a:endParaRPr>
              </a:p>
            </p:txBody>
          </p:sp>
        </p:grpSp>
        <p:grpSp>
          <p:nvGrpSpPr>
            <p:cNvPr id="420" name="Google Shape;420;p51"/>
            <p:cNvGrpSpPr/>
            <p:nvPr/>
          </p:nvGrpSpPr>
          <p:grpSpPr>
            <a:xfrm>
              <a:off x="3569006" y="4255092"/>
              <a:ext cx="497255" cy="430776"/>
              <a:chOff x="4186513" y="3910715"/>
              <a:chExt cx="497255" cy="430776"/>
            </a:xfrm>
          </p:grpSpPr>
          <p:sp>
            <p:nvSpPr>
              <p:cNvPr id="421" name="Google Shape;421;p51"/>
              <p:cNvSpPr/>
              <p:nvPr/>
            </p:nvSpPr>
            <p:spPr>
              <a:xfrm>
                <a:off x="4186513" y="4204761"/>
                <a:ext cx="145622" cy="136730"/>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22" name="Google Shape;422;p51"/>
              <p:cNvSpPr txBox="1"/>
              <p:nvPr/>
            </p:nvSpPr>
            <p:spPr>
              <a:xfrm>
                <a:off x="4362846" y="3910715"/>
                <a:ext cx="32092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600" u="none" cap="none" strike="noStrike">
                    <a:solidFill>
                      <a:schemeClr val="dk1"/>
                    </a:solidFill>
                    <a:latin typeface="Arial"/>
                    <a:ea typeface="Arial"/>
                    <a:cs typeface="Arial"/>
                    <a:sym typeface="Arial"/>
                  </a:rPr>
                  <a:t>A</a:t>
                </a:r>
                <a:endParaRPr b="0" baseline="-25000" i="0" sz="1600" u="none" cap="none" strike="noStrike">
                  <a:solidFill>
                    <a:schemeClr val="dk1"/>
                  </a:solidFill>
                  <a:latin typeface="Arial"/>
                  <a:ea typeface="Arial"/>
                  <a:cs typeface="Arial"/>
                  <a:sym typeface="Arial"/>
                </a:endParaRPr>
              </a:p>
            </p:txBody>
          </p:sp>
        </p:grpSp>
      </p:grpSp>
      <p:cxnSp>
        <p:nvCxnSpPr>
          <p:cNvPr id="423" name="Google Shape;423;p51"/>
          <p:cNvCxnSpPr/>
          <p:nvPr/>
        </p:nvCxnSpPr>
        <p:spPr>
          <a:xfrm rot="-5400000">
            <a:off x="1888332" y="3598069"/>
            <a:ext cx="1282700" cy="1587"/>
          </a:xfrm>
          <a:prstGeom prst="straightConnector1">
            <a:avLst/>
          </a:prstGeom>
          <a:noFill/>
          <a:ln cap="flat" cmpd="sng" w="19050">
            <a:solidFill>
              <a:srgbClr val="800080"/>
            </a:solidFill>
            <a:prstDash val="solid"/>
            <a:round/>
            <a:headEnd len="sm" w="sm" type="none"/>
            <a:tailEnd len="med" w="med" type="triangle"/>
          </a:ln>
        </p:spPr>
      </p:cxnSp>
      <p:cxnSp>
        <p:nvCxnSpPr>
          <p:cNvPr id="424" name="Google Shape;424;p51"/>
          <p:cNvCxnSpPr/>
          <p:nvPr/>
        </p:nvCxnSpPr>
        <p:spPr>
          <a:xfrm rot="10800000">
            <a:off x="1590675" y="3562343"/>
            <a:ext cx="914400" cy="157163"/>
          </a:xfrm>
          <a:prstGeom prst="straightConnector1">
            <a:avLst/>
          </a:prstGeom>
          <a:noFill/>
          <a:ln cap="flat" cmpd="sng" w="9525">
            <a:solidFill>
              <a:srgbClr val="800080"/>
            </a:solidFill>
            <a:prstDash val="solid"/>
            <a:round/>
            <a:headEnd len="sm" w="sm" type="none"/>
            <a:tailEnd len="sm" w="sm" type="none"/>
          </a:ln>
        </p:spPr>
      </p:cxnSp>
      <p:cxnSp>
        <p:nvCxnSpPr>
          <p:cNvPr id="425" name="Google Shape;425;p51"/>
          <p:cNvCxnSpPr/>
          <p:nvPr/>
        </p:nvCxnSpPr>
        <p:spPr>
          <a:xfrm flipH="1" rot="10800000">
            <a:off x="4216400" y="3919536"/>
            <a:ext cx="1092200" cy="996950"/>
          </a:xfrm>
          <a:prstGeom prst="straightConnector1">
            <a:avLst/>
          </a:prstGeom>
          <a:noFill/>
          <a:ln cap="flat" cmpd="sng" w="9525">
            <a:solidFill>
              <a:srgbClr val="800080"/>
            </a:solidFill>
            <a:prstDash val="solid"/>
            <a:round/>
            <a:headEnd len="sm" w="sm" type="none"/>
            <a:tailEnd len="sm" w="sm" type="none"/>
          </a:ln>
        </p:spPr>
      </p:cxnSp>
      <p:sp>
        <p:nvSpPr>
          <p:cNvPr id="426" name="Google Shape;426;p51"/>
          <p:cNvSpPr txBox="1"/>
          <p:nvPr/>
        </p:nvSpPr>
        <p:spPr>
          <a:xfrm>
            <a:off x="566572" y="0"/>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rgbClr val="453D2B"/>
              </a:buClr>
              <a:buFont typeface="Source Sans Pro"/>
              <a:buNone/>
            </a:pPr>
            <a:r>
              <a:rPr b="0" i="0" lang="en-US" sz="2925" u="none" cap="none" strike="noStrike">
                <a:solidFill>
                  <a:srgbClr val="453D2B"/>
                </a:solidFill>
                <a:latin typeface="Source Sans Pro"/>
                <a:ea typeface="Source Sans Pro"/>
                <a:cs typeface="Source Sans Pro"/>
                <a:sym typeface="Source Sans Pro"/>
              </a:rPr>
              <a:t>III Phillips curve – relationship between inflation and unemployment</a:t>
            </a:r>
            <a:endParaRPr b="0" i="0" sz="2925" u="none" cap="none" strike="noStrike">
              <a:solidFill>
                <a:srgbClr val="453D2B"/>
              </a:solidFill>
              <a:latin typeface="Source Sans Pro"/>
              <a:ea typeface="Source Sans Pro"/>
              <a:cs typeface="Source Sans Pro"/>
              <a:sym typeface="Source Sans Pro"/>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00"/>
                                        </p:tgtEl>
                                        <p:attrNameLst>
                                          <p:attrName>style.visibility</p:attrName>
                                        </p:attrNameLst>
                                      </p:cBhvr>
                                      <p:to>
                                        <p:strVal val="visible"/>
                                      </p:to>
                                    </p:set>
                                    <p:animEffect filter="fade" transition="in">
                                      <p:cBhvr>
                                        <p:cTn dur="500"/>
                                        <p:tgtEl>
                                          <p:spTgt spid="400"/>
                                        </p:tgtEl>
                                      </p:cBhvr>
                                    </p:animEffect>
                                  </p:childTnLst>
                                </p:cTn>
                              </p:par>
                              <p:par>
                                <p:cTn fill="hold" nodeType="withEffect" presetClass="entr" presetID="10" presetSubtype="0">
                                  <p:stCondLst>
                                    <p:cond delay="0"/>
                                  </p:stCondLst>
                                  <p:childTnLst>
                                    <p:set>
                                      <p:cBhvr>
                                        <p:cTn dur="1" fill="hold">
                                          <p:stCondLst>
                                            <p:cond delay="0"/>
                                          </p:stCondLst>
                                        </p:cTn>
                                        <p:tgtEl>
                                          <p:spTgt spid="395"/>
                                        </p:tgtEl>
                                        <p:attrNameLst>
                                          <p:attrName>style.visibility</p:attrName>
                                        </p:attrNameLst>
                                      </p:cBhvr>
                                      <p:to>
                                        <p:strVal val="visible"/>
                                      </p:to>
                                    </p:set>
                                    <p:animEffect filter="fade" transition="in">
                                      <p:cBhvr>
                                        <p:cTn dur="500"/>
                                        <p:tgtEl>
                                          <p:spTgt spid="395"/>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404"/>
                                        </p:tgtEl>
                                        <p:attrNameLst>
                                          <p:attrName>style.visibility</p:attrName>
                                        </p:attrNameLst>
                                      </p:cBhvr>
                                      <p:to>
                                        <p:strVal val="visible"/>
                                      </p:to>
                                    </p:set>
                                    <p:animEffect filter="fade" transition="in">
                                      <p:cBhvr>
                                        <p:cTn dur="1000"/>
                                        <p:tgtEl>
                                          <p:spTgt spid="404"/>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416"/>
                                        </p:tgtEl>
                                        <p:attrNameLst>
                                          <p:attrName>style.visibility</p:attrName>
                                        </p:attrNameLst>
                                      </p:cBhvr>
                                      <p:to>
                                        <p:strVal val="visible"/>
                                      </p:to>
                                    </p:set>
                                    <p:animEffect filter="fade" transition="in">
                                      <p:cBhvr>
                                        <p:cTn dur="1000"/>
                                        <p:tgtEl>
                                          <p:spTgt spid="416"/>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409"/>
                                        </p:tgtEl>
                                        <p:attrNameLst>
                                          <p:attrName>style.visibility</p:attrName>
                                        </p:attrNameLst>
                                      </p:cBhvr>
                                      <p:to>
                                        <p:strVal val="visible"/>
                                      </p:to>
                                    </p:set>
                                    <p:animEffect filter="fade" transition="in">
                                      <p:cBhvr>
                                        <p:cTn dur="1000"/>
                                        <p:tgtEl>
                                          <p:spTgt spid="409"/>
                                        </p:tgtEl>
                                      </p:cBhvr>
                                    </p:animEffect>
                                  </p:childTnLst>
                                </p:cTn>
                              </p:par>
                            </p:childTnLst>
                          </p:cTn>
                        </p:par>
                        <p:par>
                          <p:cTn fill="hold">
                            <p:stCondLst>
                              <p:cond delay="3500"/>
                            </p:stCondLst>
                            <p:childTnLst>
                              <p:par>
                                <p:cTn fill="hold" nodeType="afterEffect" presetClass="entr" presetID="10" presetSubtype="0">
                                  <p:stCondLst>
                                    <p:cond delay="0"/>
                                  </p:stCondLst>
                                  <p:childTnLst>
                                    <p:set>
                                      <p:cBhvr>
                                        <p:cTn dur="1" fill="hold">
                                          <p:stCondLst>
                                            <p:cond delay="0"/>
                                          </p:stCondLst>
                                        </p:cTn>
                                        <p:tgtEl>
                                          <p:spTgt spid="423"/>
                                        </p:tgtEl>
                                        <p:attrNameLst>
                                          <p:attrName>style.visibility</p:attrName>
                                        </p:attrNameLst>
                                      </p:cBhvr>
                                      <p:to>
                                        <p:strVal val="visible"/>
                                      </p:to>
                                    </p:set>
                                    <p:animEffect filter="fade" transition="in">
                                      <p:cBhvr>
                                        <p:cTn dur="500"/>
                                        <p:tgtEl>
                                          <p:spTgt spid="423"/>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403"/>
                                        </p:tgtEl>
                                        <p:attrNameLst>
                                          <p:attrName>style.visibility</p:attrName>
                                        </p:attrNameLst>
                                      </p:cBhvr>
                                      <p:to>
                                        <p:strVal val="visible"/>
                                      </p:to>
                                    </p:set>
                                    <p:animEffect filter="fade" transition="in">
                                      <p:cBhvr>
                                        <p:cTn dur="500"/>
                                        <p:tgtEl>
                                          <p:spTgt spid="4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0" name="Shape 430"/>
        <p:cNvGrpSpPr/>
        <p:nvPr/>
      </p:nvGrpSpPr>
      <p:grpSpPr>
        <a:xfrm>
          <a:off x="0" y="0"/>
          <a:ext cx="0" cy="0"/>
          <a:chOff x="0" y="0"/>
          <a:chExt cx="0" cy="0"/>
        </a:xfrm>
      </p:grpSpPr>
      <p:sp>
        <p:nvSpPr>
          <p:cNvPr id="431" name="Google Shape;431;p52"/>
          <p:cNvSpPr txBox="1"/>
          <p:nvPr>
            <p:ph idx="1" type="body"/>
          </p:nvPr>
        </p:nvSpPr>
        <p:spPr>
          <a:xfrm>
            <a:off x="381000" y="1219200"/>
            <a:ext cx="8458200" cy="5562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Long run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Phillips curve is vertical</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If the central bank increases the money supply slowly, in the long run: Inflation rate is low + Unemployment – natural rate</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If the central bank increases the money supply quickly, in the long run: Inflation rate is high + Unemployment – natural rate</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Unemployment - does not depend on money growth and inflation in the long run</a:t>
            </a:r>
            <a:endParaRPr/>
          </a:p>
          <a:p>
            <a:pPr indent="0" lvl="0" marL="0" marR="0" rtl="0" algn="l">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 Expression of the classical idea of monetary neutrality: Increase in money supply then Aggregate-demand curve – shifts right</a:t>
            </a:r>
            <a:endParaRPr/>
          </a:p>
          <a:p>
            <a:pPr indent="-233680" lvl="3" marL="1097280" marR="0" rtl="0" algn="l">
              <a:spcBef>
                <a:spcPts val="370"/>
              </a:spcBef>
              <a:spcAft>
                <a:spcPts val="0"/>
              </a:spcAft>
              <a:buClr>
                <a:schemeClr val="accent3"/>
              </a:buClr>
              <a:buSzPts val="1840"/>
              <a:buFont typeface="Noto Sans Symbols"/>
              <a:buChar char="●"/>
            </a:pPr>
            <a:r>
              <a:rPr b="0" i="0" lang="en-US" sz="2300" u="none" cap="none" strike="noStrike">
                <a:solidFill>
                  <a:schemeClr val="dk1"/>
                </a:solidFill>
                <a:latin typeface="Libre Baskerville"/>
                <a:ea typeface="Libre Baskerville"/>
                <a:cs typeface="Libre Baskerville"/>
                <a:sym typeface="Libre Baskerville"/>
              </a:rPr>
              <a:t>Price level – increases = Inflation rate – increases</a:t>
            </a:r>
            <a:endParaRPr b="0" i="0" sz="2300" u="none" cap="none" strike="noStrike">
              <a:solidFill>
                <a:schemeClr val="dk1"/>
              </a:solidFill>
              <a:latin typeface="Libre Baskerville"/>
              <a:ea typeface="Libre Baskerville"/>
              <a:cs typeface="Libre Baskerville"/>
              <a:sym typeface="Libre Baskerville"/>
            </a:endParaRPr>
          </a:p>
          <a:p>
            <a:pPr indent="-233680" lvl="3" marL="1097280" marR="0" rtl="0" algn="l">
              <a:spcBef>
                <a:spcPts val="370"/>
              </a:spcBef>
              <a:spcAft>
                <a:spcPts val="0"/>
              </a:spcAft>
              <a:buClr>
                <a:schemeClr val="accent3"/>
              </a:buClr>
              <a:buSzPts val="1840"/>
              <a:buFont typeface="Noto Sans Symbols"/>
              <a:buChar char="●"/>
            </a:pPr>
            <a:r>
              <a:rPr b="0" i="0" lang="en-US" sz="2300" u="none" cap="none" strike="noStrike">
                <a:solidFill>
                  <a:schemeClr val="dk1"/>
                </a:solidFill>
                <a:latin typeface="Libre Baskerville"/>
                <a:ea typeface="Libre Baskerville"/>
                <a:cs typeface="Libre Baskerville"/>
                <a:sym typeface="Libre Baskerville"/>
              </a:rPr>
              <a:t>Output – natural rate = Unemployment – natural rate</a:t>
            </a:r>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1" i="0" sz="2600" u="sng" cap="none" strike="noStrike">
              <a:solidFill>
                <a:schemeClr val="dk1"/>
              </a:solidFill>
              <a:latin typeface="Libre Baskerville"/>
              <a:ea typeface="Libre Baskerville"/>
              <a:cs typeface="Libre Baskerville"/>
              <a:sym typeface="Libre Baskerville"/>
            </a:endParaRPr>
          </a:p>
        </p:txBody>
      </p:sp>
      <p:sp>
        <p:nvSpPr>
          <p:cNvPr id="432" name="Google Shape;432;p52"/>
          <p:cNvSpPr txBox="1"/>
          <p:nvPr>
            <p:ph type="title"/>
          </p:nvPr>
        </p:nvSpPr>
        <p:spPr>
          <a:xfrm>
            <a:off x="554170" y="10837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6" name="Shape 436"/>
        <p:cNvGrpSpPr/>
        <p:nvPr/>
      </p:nvGrpSpPr>
      <p:grpSpPr>
        <a:xfrm>
          <a:off x="0" y="0"/>
          <a:ext cx="0" cy="0"/>
          <a:chOff x="0" y="0"/>
          <a:chExt cx="0" cy="0"/>
        </a:xfrm>
      </p:grpSpPr>
      <p:sp>
        <p:nvSpPr>
          <p:cNvPr id="437" name="Google Shape;437;p53"/>
          <p:cNvSpPr txBox="1"/>
          <p:nvPr>
            <p:ph type="title"/>
          </p:nvPr>
        </p:nvSpPr>
        <p:spPr>
          <a:xfrm>
            <a:off x="303151" y="4572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How the long-run Phillips curve is related to the model of aggregate demand and aggregate supply</a:t>
            </a:r>
            <a:endParaRPr/>
          </a:p>
        </p:txBody>
      </p:sp>
      <p:grpSp>
        <p:nvGrpSpPr>
          <p:cNvPr id="438" name="Google Shape;438;p53"/>
          <p:cNvGrpSpPr/>
          <p:nvPr/>
        </p:nvGrpSpPr>
        <p:grpSpPr>
          <a:xfrm>
            <a:off x="-9525" y="1960563"/>
            <a:ext cx="4473575" cy="2794001"/>
            <a:chOff x="1248778" y="1862436"/>
            <a:chExt cx="4475229" cy="2793484"/>
          </a:xfrm>
        </p:grpSpPr>
        <p:sp>
          <p:nvSpPr>
            <p:cNvPr id="439" name="Google Shape;439;p53"/>
            <p:cNvSpPr/>
            <p:nvPr/>
          </p:nvSpPr>
          <p:spPr>
            <a:xfrm>
              <a:off x="1830018" y="1957668"/>
              <a:ext cx="3893989" cy="2685554"/>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lt1"/>
                </a:solidFill>
                <a:latin typeface="Libre Baskerville"/>
                <a:ea typeface="Libre Baskerville"/>
                <a:cs typeface="Libre Baskerville"/>
                <a:sym typeface="Libre Baskerville"/>
              </a:endParaRPr>
            </a:p>
          </p:txBody>
        </p:sp>
        <p:grpSp>
          <p:nvGrpSpPr>
            <p:cNvPr id="440" name="Google Shape;440;p53"/>
            <p:cNvGrpSpPr/>
            <p:nvPr/>
          </p:nvGrpSpPr>
          <p:grpSpPr>
            <a:xfrm>
              <a:off x="1248778" y="1862436"/>
              <a:ext cx="593532" cy="2793484"/>
              <a:chOff x="1248778" y="1862436"/>
              <a:chExt cx="593532" cy="2793484"/>
            </a:xfrm>
          </p:grpSpPr>
          <p:cxnSp>
            <p:nvCxnSpPr>
              <p:cNvPr id="441" name="Google Shape;441;p53"/>
              <p:cNvCxnSpPr/>
              <p:nvPr/>
            </p:nvCxnSpPr>
            <p:spPr>
              <a:xfrm rot="5400000">
                <a:off x="462631" y="3301239"/>
                <a:ext cx="2709363" cy="0"/>
              </a:xfrm>
              <a:prstGeom prst="straightConnector1">
                <a:avLst/>
              </a:prstGeom>
              <a:noFill/>
              <a:ln cap="flat" cmpd="sng" w="28575">
                <a:solidFill>
                  <a:schemeClr val="dk1"/>
                </a:solidFill>
                <a:prstDash val="solid"/>
                <a:round/>
                <a:headEnd len="sm" w="sm" type="none"/>
                <a:tailEnd len="sm" w="sm" type="none"/>
              </a:ln>
            </p:spPr>
          </p:cxnSp>
          <p:sp>
            <p:nvSpPr>
              <p:cNvPr id="442" name="Google Shape;442;p53"/>
              <p:cNvSpPr txBox="1"/>
              <p:nvPr/>
            </p:nvSpPr>
            <p:spPr>
              <a:xfrm>
                <a:off x="1248778" y="1862436"/>
                <a:ext cx="593532" cy="523233"/>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Price</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level</a:t>
                </a:r>
                <a:endParaRPr/>
              </a:p>
            </p:txBody>
          </p:sp>
        </p:grpSp>
      </p:grpSp>
      <p:sp>
        <p:nvSpPr>
          <p:cNvPr id="443" name="Google Shape;443;p53"/>
          <p:cNvSpPr txBox="1"/>
          <p:nvPr/>
        </p:nvSpPr>
        <p:spPr>
          <a:xfrm>
            <a:off x="146774" y="5619461"/>
            <a:ext cx="8990013" cy="11699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Panel (a) shows the model of AD and AS with a vertical aggregate-supply curve. When expansionary monetary policy shifts the AD curve to the right from AD</a:t>
            </a:r>
            <a:r>
              <a:rPr b="0" baseline="-25000" i="0" lang="en-US" sz="1400" u="none" cap="none" strike="noStrike">
                <a:solidFill>
                  <a:schemeClr val="dk1"/>
                </a:solidFill>
                <a:latin typeface="Arial"/>
                <a:ea typeface="Arial"/>
                <a:cs typeface="Arial"/>
                <a:sym typeface="Arial"/>
              </a:rPr>
              <a:t>1</a:t>
            </a:r>
            <a:r>
              <a:rPr b="0" i="0" lang="en-US" sz="1400" u="none" cap="none" strike="noStrike">
                <a:solidFill>
                  <a:schemeClr val="dk1"/>
                </a:solidFill>
                <a:latin typeface="Arial"/>
                <a:ea typeface="Arial"/>
                <a:cs typeface="Arial"/>
                <a:sym typeface="Arial"/>
              </a:rPr>
              <a:t> to AD</a:t>
            </a:r>
            <a:r>
              <a:rPr b="0" baseline="-25000" i="0" lang="en-US" sz="1400" u="none" cap="none" strike="noStrike">
                <a:solidFill>
                  <a:schemeClr val="dk1"/>
                </a:solidFill>
                <a:latin typeface="Arial"/>
                <a:ea typeface="Arial"/>
                <a:cs typeface="Arial"/>
                <a:sym typeface="Arial"/>
              </a:rPr>
              <a:t>2</a:t>
            </a:r>
            <a:r>
              <a:rPr b="0" i="0" lang="en-US" sz="1400" u="none" cap="none" strike="noStrike">
                <a:solidFill>
                  <a:schemeClr val="dk1"/>
                </a:solidFill>
                <a:latin typeface="Arial"/>
                <a:ea typeface="Arial"/>
                <a:cs typeface="Arial"/>
                <a:sym typeface="Arial"/>
              </a:rPr>
              <a:t>, the equilibrium moves from point A to point B. The price level rises from P</a:t>
            </a:r>
            <a:r>
              <a:rPr b="0" baseline="-25000" i="0" lang="en-US" sz="1400" u="none" cap="none" strike="noStrike">
                <a:solidFill>
                  <a:schemeClr val="dk1"/>
                </a:solidFill>
                <a:latin typeface="Arial"/>
                <a:ea typeface="Arial"/>
                <a:cs typeface="Arial"/>
                <a:sym typeface="Arial"/>
              </a:rPr>
              <a:t>1</a:t>
            </a:r>
            <a:r>
              <a:rPr b="0" i="0" lang="en-US" sz="1400" u="none" cap="none" strike="noStrike">
                <a:solidFill>
                  <a:schemeClr val="dk1"/>
                </a:solidFill>
                <a:latin typeface="Arial"/>
                <a:ea typeface="Arial"/>
                <a:cs typeface="Arial"/>
                <a:sym typeface="Arial"/>
              </a:rPr>
              <a:t> to P</a:t>
            </a:r>
            <a:r>
              <a:rPr b="0" baseline="-25000" i="0" lang="en-US" sz="1400" u="none" cap="none" strike="noStrike">
                <a:solidFill>
                  <a:schemeClr val="dk1"/>
                </a:solidFill>
                <a:latin typeface="Arial"/>
                <a:ea typeface="Arial"/>
                <a:cs typeface="Arial"/>
                <a:sym typeface="Arial"/>
              </a:rPr>
              <a:t>2</a:t>
            </a:r>
            <a:r>
              <a:rPr b="0" i="0" lang="en-US" sz="1400" u="none" cap="none" strike="noStrike">
                <a:solidFill>
                  <a:schemeClr val="dk1"/>
                </a:solidFill>
                <a:latin typeface="Arial"/>
                <a:ea typeface="Arial"/>
                <a:cs typeface="Arial"/>
                <a:sym typeface="Arial"/>
              </a:rPr>
              <a:t>, while output remains the same. Panel (b) shows the long-run Phillips curve, which is vertical at the natural rate of unemployment. In the long run, expansionary monetary policy moves the economy from lower inflation (point A) to higher inflation (point B) without changing the rate of unemployment</a:t>
            </a:r>
            <a:endParaRPr/>
          </a:p>
        </p:txBody>
      </p:sp>
      <p:grpSp>
        <p:nvGrpSpPr>
          <p:cNvPr id="444" name="Google Shape;444;p53"/>
          <p:cNvGrpSpPr/>
          <p:nvPr/>
        </p:nvGrpSpPr>
        <p:grpSpPr>
          <a:xfrm>
            <a:off x="412750" y="4752975"/>
            <a:ext cx="4592638" cy="365125"/>
            <a:chOff x="1672441" y="4655126"/>
            <a:chExt cx="4591323" cy="365545"/>
          </a:xfrm>
        </p:grpSpPr>
        <p:cxnSp>
          <p:nvCxnSpPr>
            <p:cNvPr id="445" name="Google Shape;445;p53"/>
            <p:cNvCxnSpPr/>
            <p:nvPr/>
          </p:nvCxnSpPr>
          <p:spPr>
            <a:xfrm>
              <a:off x="1816863" y="4655126"/>
              <a:ext cx="3881913" cy="0"/>
            </a:xfrm>
            <a:prstGeom prst="straightConnector1">
              <a:avLst/>
            </a:prstGeom>
            <a:noFill/>
            <a:ln cap="flat" cmpd="sng" w="28575">
              <a:solidFill>
                <a:schemeClr val="dk1"/>
              </a:solidFill>
              <a:prstDash val="solid"/>
              <a:round/>
              <a:headEnd len="sm" w="sm" type="none"/>
              <a:tailEnd len="sm" w="sm" type="none"/>
            </a:ln>
          </p:spPr>
        </p:cxnSp>
        <p:sp>
          <p:nvSpPr>
            <p:cNvPr id="446" name="Google Shape;446;p53"/>
            <p:cNvSpPr txBox="1"/>
            <p:nvPr/>
          </p:nvSpPr>
          <p:spPr>
            <a:xfrm>
              <a:off x="4667057" y="4712560"/>
              <a:ext cx="1596707" cy="30811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Quantity of output</a:t>
              </a:r>
              <a:endParaRPr/>
            </a:p>
          </p:txBody>
        </p:sp>
        <p:sp>
          <p:nvSpPr>
            <p:cNvPr id="447" name="Google Shape;447;p53"/>
            <p:cNvSpPr txBox="1"/>
            <p:nvPr/>
          </p:nvSpPr>
          <p:spPr>
            <a:xfrm>
              <a:off x="1672441" y="4665024"/>
              <a:ext cx="284006"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0</a:t>
              </a:r>
              <a:endParaRPr/>
            </a:p>
          </p:txBody>
        </p:sp>
      </p:grpSp>
      <p:sp>
        <p:nvSpPr>
          <p:cNvPr id="448" name="Google Shape;448;p53"/>
          <p:cNvSpPr txBox="1"/>
          <p:nvPr/>
        </p:nvSpPr>
        <p:spPr>
          <a:xfrm>
            <a:off x="914400" y="1635125"/>
            <a:ext cx="2647950" cy="30638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(a) The Model of AD and AS</a:t>
            </a:r>
            <a:endParaRPr/>
          </a:p>
        </p:txBody>
      </p:sp>
      <p:grpSp>
        <p:nvGrpSpPr>
          <p:cNvPr id="449" name="Google Shape;449;p53"/>
          <p:cNvGrpSpPr/>
          <p:nvPr/>
        </p:nvGrpSpPr>
        <p:grpSpPr>
          <a:xfrm>
            <a:off x="4830763" y="1863725"/>
            <a:ext cx="3933825" cy="2900364"/>
            <a:chOff x="1063845" y="1755560"/>
            <a:chExt cx="3934269" cy="2900360"/>
          </a:xfrm>
        </p:grpSpPr>
        <p:sp>
          <p:nvSpPr>
            <p:cNvPr id="450" name="Google Shape;450;p53"/>
            <p:cNvSpPr/>
            <p:nvPr/>
          </p:nvSpPr>
          <p:spPr>
            <a:xfrm>
              <a:off x="1829106" y="1996860"/>
              <a:ext cx="3169008" cy="2646360"/>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400" u="none" cap="none" strike="noStrike">
                <a:solidFill>
                  <a:schemeClr val="lt1"/>
                </a:solidFill>
                <a:latin typeface="Libre Baskerville"/>
                <a:ea typeface="Libre Baskerville"/>
                <a:cs typeface="Libre Baskerville"/>
                <a:sym typeface="Libre Baskerville"/>
              </a:endParaRPr>
            </a:p>
          </p:txBody>
        </p:sp>
        <p:grpSp>
          <p:nvGrpSpPr>
            <p:cNvPr id="451" name="Google Shape;451;p53"/>
            <p:cNvGrpSpPr/>
            <p:nvPr/>
          </p:nvGrpSpPr>
          <p:grpSpPr>
            <a:xfrm>
              <a:off x="1063845" y="1755560"/>
              <a:ext cx="811518" cy="2900360"/>
              <a:chOff x="1063845" y="1755560"/>
              <a:chExt cx="811518" cy="2900360"/>
            </a:xfrm>
          </p:grpSpPr>
          <p:cxnSp>
            <p:nvCxnSpPr>
              <p:cNvPr id="452" name="Google Shape;452;p53"/>
              <p:cNvCxnSpPr/>
              <p:nvPr/>
            </p:nvCxnSpPr>
            <p:spPr>
              <a:xfrm rot="5400000">
                <a:off x="474175" y="3302578"/>
                <a:ext cx="2695572" cy="11113"/>
              </a:xfrm>
              <a:prstGeom prst="straightConnector1">
                <a:avLst/>
              </a:prstGeom>
              <a:noFill/>
              <a:ln cap="flat" cmpd="sng" w="28575">
                <a:solidFill>
                  <a:schemeClr val="dk1"/>
                </a:solidFill>
                <a:prstDash val="solid"/>
                <a:round/>
                <a:headEnd len="sm" w="sm" type="none"/>
                <a:tailEnd len="sm" w="sm" type="none"/>
              </a:ln>
            </p:spPr>
          </p:cxnSp>
          <p:sp>
            <p:nvSpPr>
              <p:cNvPr id="453" name="Google Shape;453;p53"/>
              <p:cNvSpPr txBox="1"/>
              <p:nvPr/>
            </p:nvSpPr>
            <p:spPr>
              <a:xfrm>
                <a:off x="1063845" y="1755560"/>
                <a:ext cx="811518" cy="523233"/>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Inflation</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Rate</a:t>
                </a:r>
                <a:endParaRPr/>
              </a:p>
            </p:txBody>
          </p:sp>
        </p:grpSp>
      </p:grpSp>
      <p:grpSp>
        <p:nvGrpSpPr>
          <p:cNvPr id="454" name="Google Shape;454;p53"/>
          <p:cNvGrpSpPr/>
          <p:nvPr/>
        </p:nvGrpSpPr>
        <p:grpSpPr>
          <a:xfrm>
            <a:off x="5438775" y="4748213"/>
            <a:ext cx="3705225" cy="523875"/>
            <a:chOff x="1672441" y="4641243"/>
            <a:chExt cx="3704386" cy="523785"/>
          </a:xfrm>
        </p:grpSpPr>
        <p:cxnSp>
          <p:nvCxnSpPr>
            <p:cNvPr id="455" name="Google Shape;455;p53"/>
            <p:cNvCxnSpPr/>
            <p:nvPr/>
          </p:nvCxnSpPr>
          <p:spPr>
            <a:xfrm>
              <a:off x="1827981" y="4655528"/>
              <a:ext cx="3371086" cy="11111"/>
            </a:xfrm>
            <a:prstGeom prst="straightConnector1">
              <a:avLst/>
            </a:prstGeom>
            <a:noFill/>
            <a:ln cap="flat" cmpd="sng" w="28575">
              <a:solidFill>
                <a:schemeClr val="dk1"/>
              </a:solidFill>
              <a:prstDash val="solid"/>
              <a:round/>
              <a:headEnd len="sm" w="sm" type="none"/>
              <a:tailEnd len="sm" w="sm" type="none"/>
            </a:ln>
          </p:spPr>
        </p:cxnSp>
        <p:sp>
          <p:nvSpPr>
            <p:cNvPr id="456" name="Google Shape;456;p53"/>
            <p:cNvSpPr txBox="1"/>
            <p:nvPr/>
          </p:nvSpPr>
          <p:spPr>
            <a:xfrm>
              <a:off x="3988568" y="4641243"/>
              <a:ext cx="1388259" cy="523785"/>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Unemployment</a:t>
              </a:r>
              <a:endParaRPr/>
            </a:p>
            <a:p>
              <a:pPr indent="0" lvl="0" marL="0" marR="0" rtl="0" algn="r">
                <a:spcBef>
                  <a:spcPts val="0"/>
                </a:spcBef>
                <a:spcAft>
                  <a:spcPts val="0"/>
                </a:spcAft>
                <a:buNone/>
              </a:pPr>
              <a:r>
                <a:rPr b="0" i="0" lang="en-US" sz="1400" u="none" cap="none" strike="noStrike">
                  <a:solidFill>
                    <a:schemeClr val="dk1"/>
                  </a:solidFill>
                  <a:latin typeface="Arial"/>
                  <a:ea typeface="Arial"/>
                  <a:cs typeface="Arial"/>
                  <a:sym typeface="Arial"/>
                </a:rPr>
                <a:t>Rate</a:t>
              </a:r>
              <a:endParaRPr/>
            </a:p>
          </p:txBody>
        </p:sp>
        <p:sp>
          <p:nvSpPr>
            <p:cNvPr id="457" name="Google Shape;457;p53"/>
            <p:cNvSpPr txBox="1"/>
            <p:nvPr/>
          </p:nvSpPr>
          <p:spPr>
            <a:xfrm>
              <a:off x="1672441" y="4665024"/>
              <a:ext cx="284001"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0</a:t>
              </a:r>
              <a:endParaRPr/>
            </a:p>
          </p:txBody>
        </p:sp>
      </p:grpSp>
      <p:sp>
        <p:nvSpPr>
          <p:cNvPr id="458" name="Google Shape;458;p53"/>
          <p:cNvSpPr txBox="1"/>
          <p:nvPr/>
        </p:nvSpPr>
        <p:spPr>
          <a:xfrm>
            <a:off x="6080125" y="1633538"/>
            <a:ext cx="2066925" cy="307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(b) The Phillips Curve</a:t>
            </a:r>
            <a:endParaRPr/>
          </a:p>
        </p:txBody>
      </p:sp>
      <p:grpSp>
        <p:nvGrpSpPr>
          <p:cNvPr id="459" name="Google Shape;459;p53"/>
          <p:cNvGrpSpPr/>
          <p:nvPr/>
        </p:nvGrpSpPr>
        <p:grpSpPr>
          <a:xfrm>
            <a:off x="715963" y="3030538"/>
            <a:ext cx="3471862" cy="1674812"/>
            <a:chOff x="776775" y="2022660"/>
            <a:chExt cx="3469041" cy="1675184"/>
          </a:xfrm>
        </p:grpSpPr>
        <p:cxnSp>
          <p:nvCxnSpPr>
            <p:cNvPr id="460" name="Google Shape;460;p53"/>
            <p:cNvCxnSpPr/>
            <p:nvPr/>
          </p:nvCxnSpPr>
          <p:spPr>
            <a:xfrm rot="10800000">
              <a:off x="776775" y="2022660"/>
              <a:ext cx="2338074" cy="1378256"/>
            </a:xfrm>
            <a:prstGeom prst="straightConnector1">
              <a:avLst/>
            </a:prstGeom>
            <a:noFill/>
            <a:ln cap="flat" cmpd="sng" w="38100">
              <a:solidFill>
                <a:srgbClr val="000099"/>
              </a:solidFill>
              <a:prstDash val="solid"/>
              <a:round/>
              <a:headEnd len="sm" w="sm" type="none"/>
              <a:tailEnd len="sm" w="sm" type="none"/>
            </a:ln>
          </p:spPr>
        </p:cxnSp>
        <p:sp>
          <p:nvSpPr>
            <p:cNvPr id="461" name="Google Shape;461;p53"/>
            <p:cNvSpPr txBox="1"/>
            <p:nvPr/>
          </p:nvSpPr>
          <p:spPr>
            <a:xfrm>
              <a:off x="2134409" y="3389915"/>
              <a:ext cx="2111407" cy="30792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Aggregate demand, AD</a:t>
              </a:r>
              <a:r>
                <a:rPr b="0" baseline="-25000" i="0" lang="en-US" sz="1400" u="none" cap="none" strike="noStrike">
                  <a:solidFill>
                    <a:schemeClr val="dk1"/>
                  </a:solidFill>
                  <a:latin typeface="Arial"/>
                  <a:ea typeface="Arial"/>
                  <a:cs typeface="Arial"/>
                  <a:sym typeface="Arial"/>
                </a:rPr>
                <a:t>1</a:t>
              </a:r>
              <a:endParaRPr/>
            </a:p>
          </p:txBody>
        </p:sp>
      </p:grpSp>
      <p:grpSp>
        <p:nvGrpSpPr>
          <p:cNvPr id="462" name="Google Shape;462;p53"/>
          <p:cNvGrpSpPr/>
          <p:nvPr/>
        </p:nvGrpSpPr>
        <p:grpSpPr>
          <a:xfrm>
            <a:off x="1449388" y="2752725"/>
            <a:ext cx="2581275" cy="1600200"/>
            <a:chOff x="1241188" y="2178255"/>
            <a:chExt cx="2580986" cy="1600142"/>
          </a:xfrm>
        </p:grpSpPr>
        <p:cxnSp>
          <p:nvCxnSpPr>
            <p:cNvPr id="463" name="Google Shape;463;p53"/>
            <p:cNvCxnSpPr/>
            <p:nvPr/>
          </p:nvCxnSpPr>
          <p:spPr>
            <a:xfrm rot="10800000">
              <a:off x="1241188" y="2178255"/>
              <a:ext cx="2184155" cy="1269954"/>
            </a:xfrm>
            <a:prstGeom prst="straightConnector1">
              <a:avLst/>
            </a:prstGeom>
            <a:noFill/>
            <a:ln cap="flat" cmpd="sng" w="38100">
              <a:solidFill>
                <a:srgbClr val="C00000"/>
              </a:solidFill>
              <a:prstDash val="solid"/>
              <a:round/>
              <a:headEnd len="sm" w="sm" type="none"/>
              <a:tailEnd len="sm" w="sm" type="none"/>
            </a:ln>
          </p:spPr>
        </p:cxnSp>
        <p:sp>
          <p:nvSpPr>
            <p:cNvPr id="464" name="Google Shape;464;p53"/>
            <p:cNvSpPr txBox="1"/>
            <p:nvPr/>
          </p:nvSpPr>
          <p:spPr>
            <a:xfrm>
              <a:off x="3320233" y="3470682"/>
              <a:ext cx="501941" cy="30771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AD</a:t>
              </a:r>
              <a:r>
                <a:rPr b="0" baseline="-25000" i="0" lang="en-US" sz="1400" u="none" cap="none" strike="noStrike">
                  <a:solidFill>
                    <a:schemeClr val="dk1"/>
                  </a:solidFill>
                  <a:latin typeface="Arial"/>
                  <a:ea typeface="Arial"/>
                  <a:cs typeface="Arial"/>
                  <a:sym typeface="Arial"/>
                </a:rPr>
                <a:t>2</a:t>
              </a:r>
              <a:endParaRPr/>
            </a:p>
          </p:txBody>
        </p:sp>
      </p:grpSp>
      <p:grpSp>
        <p:nvGrpSpPr>
          <p:cNvPr id="465" name="Google Shape;465;p53"/>
          <p:cNvGrpSpPr/>
          <p:nvPr/>
        </p:nvGrpSpPr>
        <p:grpSpPr>
          <a:xfrm>
            <a:off x="1257300" y="1978025"/>
            <a:ext cx="1557338" cy="3303588"/>
            <a:chOff x="1258021" y="1978115"/>
            <a:chExt cx="1556837" cy="3303110"/>
          </a:xfrm>
        </p:grpSpPr>
        <p:grpSp>
          <p:nvGrpSpPr>
            <p:cNvPr id="466" name="Google Shape;466;p53"/>
            <p:cNvGrpSpPr/>
            <p:nvPr/>
          </p:nvGrpSpPr>
          <p:grpSpPr>
            <a:xfrm>
              <a:off x="1258021" y="1978115"/>
              <a:ext cx="1556837" cy="2763438"/>
              <a:chOff x="1509964" y="1383460"/>
              <a:chExt cx="1555842" cy="2763358"/>
            </a:xfrm>
          </p:grpSpPr>
          <p:cxnSp>
            <p:nvCxnSpPr>
              <p:cNvPr id="467" name="Google Shape;467;p53"/>
              <p:cNvCxnSpPr/>
              <p:nvPr/>
            </p:nvCxnSpPr>
            <p:spPr>
              <a:xfrm flipH="1" rot="5400000">
                <a:off x="1114157" y="2997673"/>
                <a:ext cx="2285603" cy="12688"/>
              </a:xfrm>
              <a:prstGeom prst="straightConnector1">
                <a:avLst/>
              </a:prstGeom>
              <a:noFill/>
              <a:ln cap="flat" cmpd="sng" w="38100">
                <a:solidFill>
                  <a:srgbClr val="008080"/>
                </a:solidFill>
                <a:prstDash val="solid"/>
                <a:round/>
                <a:headEnd len="sm" w="sm" type="none"/>
                <a:tailEnd len="sm" w="sm" type="none"/>
              </a:ln>
            </p:spPr>
          </p:cxnSp>
          <p:sp>
            <p:nvSpPr>
              <p:cNvPr id="468" name="Google Shape;468;p53"/>
              <p:cNvSpPr txBox="1"/>
              <p:nvPr/>
            </p:nvSpPr>
            <p:spPr>
              <a:xfrm>
                <a:off x="1509964" y="1383460"/>
                <a:ext cx="1555842" cy="52320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aggregate supply</a:t>
                </a:r>
                <a:endParaRPr/>
              </a:p>
            </p:txBody>
          </p:sp>
        </p:grpSp>
        <p:sp>
          <p:nvSpPr>
            <p:cNvPr id="469" name="Google Shape;469;p53"/>
            <p:cNvSpPr txBox="1"/>
            <p:nvPr/>
          </p:nvSpPr>
          <p:spPr>
            <a:xfrm>
              <a:off x="1456928" y="4758005"/>
              <a:ext cx="1119217" cy="52322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Natural rate</a:t>
              </a:r>
              <a:endParaRPr/>
            </a:p>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of output</a:t>
              </a:r>
              <a:endParaRPr/>
            </a:p>
          </p:txBody>
        </p:sp>
      </p:grpSp>
      <p:grpSp>
        <p:nvGrpSpPr>
          <p:cNvPr id="470" name="Google Shape;470;p53"/>
          <p:cNvGrpSpPr/>
          <p:nvPr/>
        </p:nvGrpSpPr>
        <p:grpSpPr>
          <a:xfrm>
            <a:off x="128588" y="3398838"/>
            <a:ext cx="2251075" cy="534987"/>
            <a:chOff x="127938" y="3576802"/>
            <a:chExt cx="2251655" cy="535388"/>
          </a:xfrm>
        </p:grpSpPr>
        <p:grpSp>
          <p:nvGrpSpPr>
            <p:cNvPr id="471" name="Google Shape;471;p53"/>
            <p:cNvGrpSpPr/>
            <p:nvPr/>
          </p:nvGrpSpPr>
          <p:grpSpPr>
            <a:xfrm>
              <a:off x="127938" y="3804413"/>
              <a:ext cx="1948575" cy="307777"/>
              <a:chOff x="368215" y="2939306"/>
              <a:chExt cx="1947079" cy="307579"/>
            </a:xfrm>
          </p:grpSpPr>
          <p:grpSp>
            <p:nvGrpSpPr>
              <p:cNvPr id="472" name="Google Shape;472;p53"/>
              <p:cNvGrpSpPr/>
              <p:nvPr/>
            </p:nvGrpSpPr>
            <p:grpSpPr>
              <a:xfrm>
                <a:off x="368215" y="2939306"/>
                <a:ext cx="1889747" cy="307579"/>
                <a:chOff x="1401350" y="3008390"/>
                <a:chExt cx="1889730" cy="307579"/>
              </a:xfrm>
            </p:grpSpPr>
            <p:cxnSp>
              <p:nvCxnSpPr>
                <p:cNvPr id="473" name="Google Shape;473;p53"/>
                <p:cNvCxnSpPr/>
                <p:nvPr/>
              </p:nvCxnSpPr>
              <p:spPr>
                <a:xfrm flipH="1" rot="10800000">
                  <a:off x="1831339" y="3169903"/>
                  <a:ext cx="1459741" cy="3175"/>
                </a:xfrm>
                <a:prstGeom prst="straightConnector1">
                  <a:avLst/>
                </a:prstGeom>
                <a:noFill/>
                <a:ln cap="flat" cmpd="sng" w="9525">
                  <a:solidFill>
                    <a:schemeClr val="dk1"/>
                  </a:solidFill>
                  <a:prstDash val="dot"/>
                  <a:round/>
                  <a:headEnd len="sm" w="sm" type="none"/>
                  <a:tailEnd len="sm" w="sm" type="none"/>
                </a:ln>
              </p:spPr>
            </p:cxnSp>
            <p:sp>
              <p:nvSpPr>
                <p:cNvPr id="474" name="Google Shape;474;p53"/>
                <p:cNvSpPr txBox="1"/>
                <p:nvPr/>
              </p:nvSpPr>
              <p:spPr>
                <a:xfrm>
                  <a:off x="1401350" y="3008390"/>
                  <a:ext cx="371929" cy="3075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P</a:t>
                  </a:r>
                  <a:r>
                    <a:rPr b="0" baseline="-25000" i="0" lang="en-US" sz="1400" u="none" cap="none" strike="noStrike">
                      <a:solidFill>
                        <a:schemeClr val="dk1"/>
                      </a:solidFill>
                      <a:latin typeface="Arial"/>
                      <a:ea typeface="Arial"/>
                      <a:cs typeface="Arial"/>
                      <a:sym typeface="Arial"/>
                    </a:rPr>
                    <a:t>1</a:t>
                  </a:r>
                  <a:endParaRPr/>
                </a:p>
              </p:txBody>
            </p:sp>
          </p:grpSp>
          <p:sp>
            <p:nvSpPr>
              <p:cNvPr id="475" name="Google Shape;475;p53"/>
              <p:cNvSpPr/>
              <p:nvPr/>
            </p:nvSpPr>
            <p:spPr>
              <a:xfrm>
                <a:off x="2169087"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476" name="Google Shape;476;p53"/>
            <p:cNvSpPr txBox="1"/>
            <p:nvPr/>
          </p:nvSpPr>
          <p:spPr>
            <a:xfrm>
              <a:off x="2074701" y="3576802"/>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A</a:t>
              </a:r>
              <a:endParaRPr b="0" baseline="-25000" i="0" sz="1400" u="none" cap="none" strike="noStrike">
                <a:solidFill>
                  <a:schemeClr val="dk1"/>
                </a:solidFill>
                <a:latin typeface="Arial"/>
                <a:ea typeface="Arial"/>
                <a:cs typeface="Arial"/>
                <a:sym typeface="Arial"/>
              </a:endParaRPr>
            </a:p>
          </p:txBody>
        </p:sp>
      </p:grpSp>
      <p:grpSp>
        <p:nvGrpSpPr>
          <p:cNvPr id="477" name="Google Shape;477;p53"/>
          <p:cNvGrpSpPr/>
          <p:nvPr/>
        </p:nvGrpSpPr>
        <p:grpSpPr>
          <a:xfrm>
            <a:off x="119063" y="2738438"/>
            <a:ext cx="2263775" cy="458787"/>
            <a:chOff x="95490" y="2847839"/>
            <a:chExt cx="2264259" cy="459146"/>
          </a:xfrm>
        </p:grpSpPr>
        <p:grpSp>
          <p:nvGrpSpPr>
            <p:cNvPr id="478" name="Google Shape;478;p53"/>
            <p:cNvGrpSpPr/>
            <p:nvPr/>
          </p:nvGrpSpPr>
          <p:grpSpPr>
            <a:xfrm>
              <a:off x="95490" y="2999208"/>
              <a:ext cx="1968372" cy="307777"/>
              <a:chOff x="332474" y="2927439"/>
              <a:chExt cx="1968802" cy="307579"/>
            </a:xfrm>
          </p:grpSpPr>
          <p:grpSp>
            <p:nvGrpSpPr>
              <p:cNvPr id="479" name="Google Shape;479;p53"/>
              <p:cNvGrpSpPr/>
              <p:nvPr/>
            </p:nvGrpSpPr>
            <p:grpSpPr>
              <a:xfrm>
                <a:off x="332474" y="2927439"/>
                <a:ext cx="1880413" cy="307579"/>
                <a:chOff x="1365609" y="2996524"/>
                <a:chExt cx="1880396" cy="307579"/>
              </a:xfrm>
            </p:grpSpPr>
            <p:cxnSp>
              <p:nvCxnSpPr>
                <p:cNvPr id="480" name="Google Shape;480;p53"/>
                <p:cNvCxnSpPr/>
                <p:nvPr/>
              </p:nvCxnSpPr>
              <p:spPr>
                <a:xfrm>
                  <a:off x="1829355" y="3172323"/>
                  <a:ext cx="1416650" cy="11114"/>
                </a:xfrm>
                <a:prstGeom prst="straightConnector1">
                  <a:avLst/>
                </a:prstGeom>
                <a:noFill/>
                <a:ln cap="flat" cmpd="sng" w="9525">
                  <a:solidFill>
                    <a:schemeClr val="dk1"/>
                  </a:solidFill>
                  <a:prstDash val="dot"/>
                  <a:round/>
                  <a:headEnd len="sm" w="sm" type="none"/>
                  <a:tailEnd len="sm" w="sm" type="none"/>
                </a:ln>
              </p:spPr>
            </p:cxnSp>
            <p:sp>
              <p:nvSpPr>
                <p:cNvPr id="481" name="Google Shape;481;p53"/>
                <p:cNvSpPr txBox="1"/>
                <p:nvPr/>
              </p:nvSpPr>
              <p:spPr>
                <a:xfrm>
                  <a:off x="1365609" y="2996524"/>
                  <a:ext cx="372296" cy="3075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P</a:t>
                  </a:r>
                  <a:r>
                    <a:rPr b="0" baseline="-25000" i="0" lang="en-US" sz="1400" u="none" cap="none" strike="noStrike">
                      <a:solidFill>
                        <a:schemeClr val="dk1"/>
                      </a:solidFill>
                      <a:latin typeface="Arial"/>
                      <a:ea typeface="Arial"/>
                      <a:cs typeface="Arial"/>
                      <a:sym typeface="Arial"/>
                    </a:rPr>
                    <a:t>2</a:t>
                  </a:r>
                  <a:endParaRPr/>
                </a:p>
              </p:txBody>
            </p:sp>
          </p:grpSp>
          <p:sp>
            <p:nvSpPr>
              <p:cNvPr id="482" name="Google Shape;482;p53"/>
              <p:cNvSpPr/>
              <p:nvPr/>
            </p:nvSpPr>
            <p:spPr>
              <a:xfrm>
                <a:off x="2155069" y="3045722"/>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grpSp>
        <p:sp>
          <p:nvSpPr>
            <p:cNvPr id="483" name="Google Shape;483;p53"/>
            <p:cNvSpPr txBox="1"/>
            <p:nvPr/>
          </p:nvSpPr>
          <p:spPr>
            <a:xfrm>
              <a:off x="2054857" y="2847839"/>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B</a:t>
              </a:r>
              <a:endParaRPr b="0" baseline="-25000" i="0" sz="1400" u="none" cap="none" strike="noStrike">
                <a:solidFill>
                  <a:schemeClr val="dk1"/>
                </a:solidFill>
                <a:latin typeface="Arial"/>
                <a:ea typeface="Arial"/>
                <a:cs typeface="Arial"/>
                <a:sym typeface="Arial"/>
              </a:endParaRPr>
            </a:p>
          </p:txBody>
        </p:sp>
      </p:grpSp>
      <p:grpSp>
        <p:nvGrpSpPr>
          <p:cNvPr id="484" name="Google Shape;484;p53"/>
          <p:cNvGrpSpPr/>
          <p:nvPr/>
        </p:nvGrpSpPr>
        <p:grpSpPr>
          <a:xfrm>
            <a:off x="6529388" y="1987550"/>
            <a:ext cx="1317625" cy="3303588"/>
            <a:chOff x="1257980" y="1978115"/>
            <a:chExt cx="1318165" cy="3303110"/>
          </a:xfrm>
        </p:grpSpPr>
        <p:grpSp>
          <p:nvGrpSpPr>
            <p:cNvPr id="485" name="Google Shape;485;p53"/>
            <p:cNvGrpSpPr/>
            <p:nvPr/>
          </p:nvGrpSpPr>
          <p:grpSpPr>
            <a:xfrm>
              <a:off x="1257980" y="1978115"/>
              <a:ext cx="1241045" cy="2763438"/>
              <a:chOff x="1509963" y="1383460"/>
              <a:chExt cx="1240285" cy="2763358"/>
            </a:xfrm>
          </p:grpSpPr>
          <p:cxnSp>
            <p:nvCxnSpPr>
              <p:cNvPr id="486" name="Google Shape;486;p53"/>
              <p:cNvCxnSpPr/>
              <p:nvPr/>
            </p:nvCxnSpPr>
            <p:spPr>
              <a:xfrm flipH="1" rot="5400000">
                <a:off x="1113135" y="2997668"/>
                <a:ext cx="2285603" cy="12697"/>
              </a:xfrm>
              <a:prstGeom prst="straightConnector1">
                <a:avLst/>
              </a:prstGeom>
              <a:noFill/>
              <a:ln cap="flat" cmpd="sng" w="38100">
                <a:solidFill>
                  <a:srgbClr val="008080"/>
                </a:solidFill>
                <a:prstDash val="solid"/>
                <a:round/>
                <a:headEnd len="sm" w="sm" type="none"/>
                <a:tailEnd len="sm" w="sm" type="none"/>
              </a:ln>
            </p:spPr>
          </p:cxnSp>
          <p:sp>
            <p:nvSpPr>
              <p:cNvPr id="487" name="Google Shape;487;p53"/>
              <p:cNvSpPr txBox="1"/>
              <p:nvPr/>
            </p:nvSpPr>
            <p:spPr>
              <a:xfrm>
                <a:off x="1509963" y="1383460"/>
                <a:ext cx="1240285" cy="52320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Long-run</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Phillips curve</a:t>
                </a:r>
                <a:endParaRPr/>
              </a:p>
            </p:txBody>
          </p:sp>
        </p:grpSp>
        <p:sp>
          <p:nvSpPr>
            <p:cNvPr id="488" name="Google Shape;488;p53"/>
            <p:cNvSpPr txBox="1"/>
            <p:nvPr/>
          </p:nvSpPr>
          <p:spPr>
            <a:xfrm>
              <a:off x="1456928" y="4758005"/>
              <a:ext cx="1119217" cy="52322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Natural rate</a:t>
              </a:r>
              <a:endParaRPr/>
            </a:p>
            <a:p>
              <a:pPr indent="0" lvl="0" marL="0" marR="0" rtl="0" algn="ctr">
                <a:spcBef>
                  <a:spcPts val="0"/>
                </a:spcBef>
                <a:spcAft>
                  <a:spcPts val="0"/>
                </a:spcAft>
                <a:buNone/>
              </a:pPr>
              <a:r>
                <a:rPr b="0" i="0" lang="en-US" sz="1400" u="none" cap="none" strike="noStrike">
                  <a:solidFill>
                    <a:schemeClr val="dk1"/>
                  </a:solidFill>
                  <a:latin typeface="Arial"/>
                  <a:ea typeface="Arial"/>
                  <a:cs typeface="Arial"/>
                  <a:sym typeface="Arial"/>
                </a:rPr>
                <a:t>of output</a:t>
              </a:r>
              <a:endParaRPr/>
            </a:p>
          </p:txBody>
        </p:sp>
      </p:grpSp>
      <p:grpSp>
        <p:nvGrpSpPr>
          <p:cNvPr id="489" name="Google Shape;489;p53"/>
          <p:cNvGrpSpPr/>
          <p:nvPr/>
        </p:nvGrpSpPr>
        <p:grpSpPr>
          <a:xfrm>
            <a:off x="5580063" y="2871788"/>
            <a:ext cx="1768475" cy="398462"/>
            <a:chOff x="5402075" y="2829064"/>
            <a:chExt cx="1768656" cy="398581"/>
          </a:xfrm>
        </p:grpSpPr>
        <p:cxnSp>
          <p:nvCxnSpPr>
            <p:cNvPr id="490" name="Google Shape;490;p53"/>
            <p:cNvCxnSpPr/>
            <p:nvPr/>
          </p:nvCxnSpPr>
          <p:spPr>
            <a:xfrm>
              <a:off x="5402075" y="3159363"/>
              <a:ext cx="1674983" cy="0"/>
            </a:xfrm>
            <a:prstGeom prst="straightConnector1">
              <a:avLst/>
            </a:prstGeom>
            <a:noFill/>
            <a:ln cap="flat" cmpd="sng" w="9525">
              <a:solidFill>
                <a:schemeClr val="dk1"/>
              </a:solidFill>
              <a:prstDash val="dot"/>
              <a:round/>
              <a:headEnd len="sm" w="sm" type="none"/>
              <a:tailEnd len="sm" w="sm" type="none"/>
            </a:ln>
          </p:spPr>
        </p:cxnSp>
        <p:grpSp>
          <p:nvGrpSpPr>
            <p:cNvPr id="491" name="Google Shape;491;p53"/>
            <p:cNvGrpSpPr/>
            <p:nvPr/>
          </p:nvGrpSpPr>
          <p:grpSpPr>
            <a:xfrm>
              <a:off x="6774155" y="2829064"/>
              <a:ext cx="396576" cy="398581"/>
              <a:chOff x="6073513" y="2565432"/>
              <a:chExt cx="396576" cy="398581"/>
            </a:xfrm>
          </p:grpSpPr>
          <p:sp>
            <p:nvSpPr>
              <p:cNvPr id="492" name="Google Shape;492;p53"/>
              <p:cNvSpPr/>
              <p:nvPr/>
            </p:nvSpPr>
            <p:spPr>
              <a:xfrm>
                <a:off x="6323550" y="2827324"/>
                <a:ext cx="146539" cy="136689"/>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93" name="Google Shape;493;p53"/>
              <p:cNvSpPr txBox="1"/>
              <p:nvPr/>
            </p:nvSpPr>
            <p:spPr>
              <a:xfrm>
                <a:off x="6073513" y="2565432"/>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B</a:t>
                </a:r>
                <a:endParaRPr b="0" baseline="-25000" i="0" sz="1400" u="none" cap="none" strike="noStrike">
                  <a:solidFill>
                    <a:schemeClr val="dk1"/>
                  </a:solidFill>
                  <a:latin typeface="Arial"/>
                  <a:ea typeface="Arial"/>
                  <a:cs typeface="Arial"/>
                  <a:sym typeface="Arial"/>
                </a:endParaRPr>
              </a:p>
            </p:txBody>
          </p:sp>
        </p:grpSp>
      </p:grpSp>
      <p:grpSp>
        <p:nvGrpSpPr>
          <p:cNvPr id="494" name="Google Shape;494;p53"/>
          <p:cNvGrpSpPr/>
          <p:nvPr/>
        </p:nvGrpSpPr>
        <p:grpSpPr>
          <a:xfrm>
            <a:off x="5589588" y="3802063"/>
            <a:ext cx="1768475" cy="396875"/>
            <a:chOff x="5411605" y="3802839"/>
            <a:chExt cx="1768270" cy="396063"/>
          </a:xfrm>
        </p:grpSpPr>
        <p:cxnSp>
          <p:nvCxnSpPr>
            <p:cNvPr id="495" name="Google Shape;495;p53"/>
            <p:cNvCxnSpPr/>
            <p:nvPr/>
          </p:nvCxnSpPr>
          <p:spPr>
            <a:xfrm>
              <a:off x="5411605" y="4130779"/>
              <a:ext cx="1677792" cy="1585"/>
            </a:xfrm>
            <a:prstGeom prst="straightConnector1">
              <a:avLst/>
            </a:prstGeom>
            <a:noFill/>
            <a:ln cap="flat" cmpd="sng" w="9525">
              <a:solidFill>
                <a:schemeClr val="dk1"/>
              </a:solidFill>
              <a:prstDash val="dot"/>
              <a:round/>
              <a:headEnd len="sm" w="sm" type="none"/>
              <a:tailEnd len="sm" w="sm" type="none"/>
            </a:ln>
          </p:spPr>
        </p:cxnSp>
        <p:grpSp>
          <p:nvGrpSpPr>
            <p:cNvPr id="496" name="Google Shape;496;p53"/>
            <p:cNvGrpSpPr/>
            <p:nvPr/>
          </p:nvGrpSpPr>
          <p:grpSpPr>
            <a:xfrm>
              <a:off x="6750408" y="3802839"/>
              <a:ext cx="429467" cy="396063"/>
              <a:chOff x="6928540" y="3800464"/>
              <a:chExt cx="429467" cy="396063"/>
            </a:xfrm>
          </p:grpSpPr>
          <p:sp>
            <p:nvSpPr>
              <p:cNvPr id="497" name="Google Shape;497;p53"/>
              <p:cNvSpPr/>
              <p:nvPr/>
            </p:nvSpPr>
            <p:spPr>
              <a:xfrm>
                <a:off x="7212092" y="4059763"/>
                <a:ext cx="145915" cy="136764"/>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400" u="none" cap="none" strike="noStrike">
                  <a:solidFill>
                    <a:schemeClr val="dk1"/>
                  </a:solidFill>
                  <a:latin typeface="Arial"/>
                  <a:ea typeface="Arial"/>
                  <a:cs typeface="Arial"/>
                  <a:sym typeface="Arial"/>
                </a:endParaRPr>
              </a:p>
            </p:txBody>
          </p:sp>
          <p:sp>
            <p:nvSpPr>
              <p:cNvPr id="498" name="Google Shape;498;p53"/>
              <p:cNvSpPr txBox="1"/>
              <p:nvPr/>
            </p:nvSpPr>
            <p:spPr>
              <a:xfrm>
                <a:off x="6928540" y="3800464"/>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Arial"/>
                    <a:ea typeface="Arial"/>
                    <a:cs typeface="Arial"/>
                    <a:sym typeface="Arial"/>
                  </a:rPr>
                  <a:t>A</a:t>
                </a:r>
                <a:endParaRPr b="0" baseline="-25000" i="0" sz="1400" u="none" cap="none" strike="noStrike">
                  <a:solidFill>
                    <a:schemeClr val="dk1"/>
                  </a:solidFill>
                  <a:latin typeface="Arial"/>
                  <a:ea typeface="Arial"/>
                  <a:cs typeface="Arial"/>
                  <a:sym typeface="Arial"/>
                </a:endParaRPr>
              </a:p>
            </p:txBody>
          </p:sp>
        </p:grpSp>
      </p:grpSp>
      <p:cxnSp>
        <p:nvCxnSpPr>
          <p:cNvPr id="499" name="Google Shape;499;p53"/>
          <p:cNvCxnSpPr/>
          <p:nvPr/>
        </p:nvCxnSpPr>
        <p:spPr>
          <a:xfrm rot="-5400000">
            <a:off x="5402263" y="3687763"/>
            <a:ext cx="903287" cy="1587"/>
          </a:xfrm>
          <a:prstGeom prst="straightConnector1">
            <a:avLst/>
          </a:prstGeom>
          <a:noFill/>
          <a:ln cap="flat" cmpd="sng" w="19050">
            <a:solidFill>
              <a:srgbClr val="800080"/>
            </a:solidFill>
            <a:prstDash val="solid"/>
            <a:round/>
            <a:headEnd len="sm" w="sm" type="none"/>
            <a:tailEnd len="med" w="med" type="triangle"/>
          </a:ln>
        </p:spPr>
      </p:cxnSp>
      <p:cxnSp>
        <p:nvCxnSpPr>
          <p:cNvPr id="500" name="Google Shape;500;p53"/>
          <p:cNvCxnSpPr/>
          <p:nvPr/>
        </p:nvCxnSpPr>
        <p:spPr>
          <a:xfrm flipH="1" rot="5400000">
            <a:off x="319881" y="3448844"/>
            <a:ext cx="688975" cy="1588"/>
          </a:xfrm>
          <a:prstGeom prst="straightConnector1">
            <a:avLst/>
          </a:prstGeom>
          <a:noFill/>
          <a:ln cap="flat" cmpd="sng" w="19050">
            <a:solidFill>
              <a:srgbClr val="800080"/>
            </a:solidFill>
            <a:prstDash val="solid"/>
            <a:round/>
            <a:headEnd len="sm" w="sm" type="none"/>
            <a:tailEnd len="med" w="med" type="triangle"/>
          </a:ln>
        </p:spPr>
      </p:cxnSp>
      <p:cxnSp>
        <p:nvCxnSpPr>
          <p:cNvPr id="501" name="Google Shape;501;p53"/>
          <p:cNvCxnSpPr/>
          <p:nvPr/>
        </p:nvCxnSpPr>
        <p:spPr>
          <a:xfrm>
            <a:off x="2374900" y="3960813"/>
            <a:ext cx="1033463" cy="0"/>
          </a:xfrm>
          <a:prstGeom prst="straightConnector1">
            <a:avLst/>
          </a:prstGeom>
          <a:noFill/>
          <a:ln cap="flat" cmpd="sng" w="19050">
            <a:solidFill>
              <a:srgbClr val="800080"/>
            </a:solidFill>
            <a:prstDash val="solid"/>
            <a:round/>
            <a:headEnd len="sm" w="sm" type="none"/>
            <a:tailEnd len="med" w="med" type="triangle"/>
          </a:ln>
        </p:spPr>
      </p:cxnSp>
      <p:grpSp>
        <p:nvGrpSpPr>
          <p:cNvPr id="502" name="Google Shape;502;p53"/>
          <p:cNvGrpSpPr/>
          <p:nvPr/>
        </p:nvGrpSpPr>
        <p:grpSpPr>
          <a:xfrm>
            <a:off x="3028950" y="2921000"/>
            <a:ext cx="2265363" cy="1028700"/>
            <a:chOff x="3028208" y="2878662"/>
            <a:chExt cx="2265696" cy="1028320"/>
          </a:xfrm>
        </p:grpSpPr>
        <p:sp>
          <p:nvSpPr>
            <p:cNvPr id="503" name="Google Shape;503;p53"/>
            <p:cNvSpPr txBox="1"/>
            <p:nvPr/>
          </p:nvSpPr>
          <p:spPr>
            <a:xfrm>
              <a:off x="3488602" y="2878662"/>
              <a:ext cx="1805302" cy="95410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1. An increase in</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the money supply</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increases aggregate</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demand . . .</a:t>
              </a:r>
              <a:endParaRPr/>
            </a:p>
          </p:txBody>
        </p:sp>
        <p:cxnSp>
          <p:nvCxnSpPr>
            <p:cNvPr id="504" name="Google Shape;504;p53"/>
            <p:cNvCxnSpPr/>
            <p:nvPr/>
          </p:nvCxnSpPr>
          <p:spPr>
            <a:xfrm flipH="1" rot="10800000">
              <a:off x="3028208" y="3610230"/>
              <a:ext cx="439803" cy="296752"/>
            </a:xfrm>
            <a:prstGeom prst="straightConnector1">
              <a:avLst/>
            </a:prstGeom>
            <a:noFill/>
            <a:ln cap="flat" cmpd="sng" w="9525">
              <a:solidFill>
                <a:srgbClr val="800080"/>
              </a:solidFill>
              <a:prstDash val="solid"/>
              <a:round/>
              <a:headEnd len="sm" w="sm" type="none"/>
              <a:tailEnd len="sm" w="sm" type="none"/>
            </a:ln>
          </p:spPr>
        </p:cxnSp>
      </p:grpSp>
      <p:grpSp>
        <p:nvGrpSpPr>
          <p:cNvPr id="505" name="Google Shape;505;p53"/>
          <p:cNvGrpSpPr/>
          <p:nvPr/>
        </p:nvGrpSpPr>
        <p:grpSpPr>
          <a:xfrm>
            <a:off x="674688" y="3532188"/>
            <a:ext cx="1192213" cy="1146175"/>
            <a:chOff x="1294412" y="4476998"/>
            <a:chExt cx="1192171" cy="1147258"/>
          </a:xfrm>
        </p:grpSpPr>
        <p:sp>
          <p:nvSpPr>
            <p:cNvPr id="506" name="Google Shape;506;p53"/>
            <p:cNvSpPr txBox="1"/>
            <p:nvPr/>
          </p:nvSpPr>
          <p:spPr>
            <a:xfrm>
              <a:off x="1327290" y="4885592"/>
              <a:ext cx="1159292" cy="73866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2. . . . raises</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the price</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level . . .</a:t>
              </a:r>
              <a:endParaRPr/>
            </a:p>
          </p:txBody>
        </p:sp>
        <p:cxnSp>
          <p:nvCxnSpPr>
            <p:cNvPr id="507" name="Google Shape;507;p53"/>
            <p:cNvCxnSpPr/>
            <p:nvPr/>
          </p:nvCxnSpPr>
          <p:spPr>
            <a:xfrm flipH="1" rot="-5400000">
              <a:off x="1271160" y="4500250"/>
              <a:ext cx="476700" cy="430197"/>
            </a:xfrm>
            <a:prstGeom prst="straightConnector1">
              <a:avLst/>
            </a:prstGeom>
            <a:noFill/>
            <a:ln cap="flat" cmpd="sng" w="9525">
              <a:solidFill>
                <a:srgbClr val="800080"/>
              </a:solidFill>
              <a:prstDash val="solid"/>
              <a:round/>
              <a:headEnd len="sm" w="sm" type="none"/>
              <a:tailEnd len="sm" w="sm" type="none"/>
            </a:ln>
          </p:spPr>
        </p:cxnSp>
      </p:grpSp>
      <p:grpSp>
        <p:nvGrpSpPr>
          <p:cNvPr id="508" name="Google Shape;508;p53"/>
          <p:cNvGrpSpPr/>
          <p:nvPr/>
        </p:nvGrpSpPr>
        <p:grpSpPr>
          <a:xfrm>
            <a:off x="5873750" y="3178175"/>
            <a:ext cx="3032125" cy="738188"/>
            <a:chOff x="-463135" y="4707461"/>
            <a:chExt cx="3032164" cy="738664"/>
          </a:xfrm>
        </p:grpSpPr>
        <p:sp>
          <p:nvSpPr>
            <p:cNvPr id="509" name="Google Shape;509;p53"/>
            <p:cNvSpPr txBox="1"/>
            <p:nvPr/>
          </p:nvSpPr>
          <p:spPr>
            <a:xfrm>
              <a:off x="1111579" y="4707461"/>
              <a:ext cx="1457450" cy="738664"/>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3. . . . and</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increases the</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inflation rate . . .</a:t>
              </a:r>
              <a:endParaRPr/>
            </a:p>
          </p:txBody>
        </p:sp>
        <p:cxnSp>
          <p:nvCxnSpPr>
            <p:cNvPr id="510" name="Google Shape;510;p53"/>
            <p:cNvCxnSpPr/>
            <p:nvPr/>
          </p:nvCxnSpPr>
          <p:spPr>
            <a:xfrm flipH="1" rot="10800000">
              <a:off x="-463135" y="5077588"/>
              <a:ext cx="1574820" cy="147732"/>
            </a:xfrm>
            <a:prstGeom prst="straightConnector1">
              <a:avLst/>
            </a:prstGeom>
            <a:noFill/>
            <a:ln cap="flat" cmpd="sng" w="9525">
              <a:solidFill>
                <a:srgbClr val="800080"/>
              </a:solidFill>
              <a:prstDash val="solid"/>
              <a:round/>
              <a:headEnd len="sm" w="sm" type="none"/>
              <a:tailEnd len="sm" w="sm" type="none"/>
            </a:ln>
          </p:spPr>
        </p:cxnSp>
      </p:grpSp>
      <p:grpSp>
        <p:nvGrpSpPr>
          <p:cNvPr id="511" name="Google Shape;511;p53"/>
          <p:cNvGrpSpPr/>
          <p:nvPr/>
        </p:nvGrpSpPr>
        <p:grpSpPr>
          <a:xfrm>
            <a:off x="2074863" y="4614863"/>
            <a:ext cx="5168900" cy="1046162"/>
            <a:chOff x="2074226" y="4572002"/>
            <a:chExt cx="5169723" cy="1046607"/>
          </a:xfrm>
        </p:grpSpPr>
        <p:grpSp>
          <p:nvGrpSpPr>
            <p:cNvPr id="512" name="Google Shape;512;p53"/>
            <p:cNvGrpSpPr/>
            <p:nvPr/>
          </p:nvGrpSpPr>
          <p:grpSpPr>
            <a:xfrm>
              <a:off x="2074226" y="4651411"/>
              <a:ext cx="4431740" cy="967198"/>
              <a:chOff x="-296881" y="4750372"/>
              <a:chExt cx="4431740" cy="967198"/>
            </a:xfrm>
          </p:grpSpPr>
          <p:sp>
            <p:nvSpPr>
              <p:cNvPr id="513" name="Google Shape;513;p53"/>
              <p:cNvSpPr txBox="1"/>
              <p:nvPr/>
            </p:nvSpPr>
            <p:spPr>
              <a:xfrm>
                <a:off x="519767" y="5194350"/>
                <a:ext cx="3615092"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4. . . . but leaves output and unemployment</a:t>
                </a:r>
                <a:endParaRPr/>
              </a:p>
              <a:p>
                <a:pPr indent="0" lvl="0" marL="0" marR="0" rtl="0" algn="l">
                  <a:spcBef>
                    <a:spcPts val="0"/>
                  </a:spcBef>
                  <a:spcAft>
                    <a:spcPts val="0"/>
                  </a:spcAft>
                  <a:buNone/>
                </a:pPr>
                <a:r>
                  <a:rPr b="0" i="0" lang="en-US" sz="1400" u="none" cap="none" strike="noStrike">
                    <a:solidFill>
                      <a:srgbClr val="800080"/>
                    </a:solidFill>
                    <a:latin typeface="Arial"/>
                    <a:ea typeface="Arial"/>
                    <a:cs typeface="Arial"/>
                    <a:sym typeface="Arial"/>
                  </a:rPr>
                  <a:t>at their natural rates.</a:t>
                </a:r>
                <a:endParaRPr/>
              </a:p>
            </p:txBody>
          </p:sp>
          <p:cxnSp>
            <p:nvCxnSpPr>
              <p:cNvPr id="514" name="Google Shape;514;p53"/>
              <p:cNvCxnSpPr/>
              <p:nvPr/>
            </p:nvCxnSpPr>
            <p:spPr>
              <a:xfrm>
                <a:off x="-296881" y="4750372"/>
                <a:ext cx="930423" cy="431984"/>
              </a:xfrm>
              <a:prstGeom prst="straightConnector1">
                <a:avLst/>
              </a:prstGeom>
              <a:noFill/>
              <a:ln cap="flat" cmpd="sng" w="9525">
                <a:solidFill>
                  <a:srgbClr val="800080"/>
                </a:solidFill>
                <a:prstDash val="solid"/>
                <a:round/>
                <a:headEnd len="sm" w="sm" type="none"/>
                <a:tailEnd len="sm" w="sm" type="none"/>
              </a:ln>
            </p:spPr>
          </p:cxnSp>
        </p:grpSp>
        <p:cxnSp>
          <p:nvCxnSpPr>
            <p:cNvPr id="515" name="Google Shape;515;p53"/>
            <p:cNvCxnSpPr/>
            <p:nvPr/>
          </p:nvCxnSpPr>
          <p:spPr>
            <a:xfrm flipH="1">
              <a:off x="6042020" y="4572002"/>
              <a:ext cx="1201929" cy="603507"/>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48"/>
                                        </p:tgtEl>
                                        <p:attrNameLst>
                                          <p:attrName>style.visibility</p:attrName>
                                        </p:attrNameLst>
                                      </p:cBhvr>
                                      <p:to>
                                        <p:strVal val="visible"/>
                                      </p:to>
                                    </p:set>
                                    <p:animEffect filter="fade" transition="in">
                                      <p:cBhvr>
                                        <p:cTn dur="500"/>
                                        <p:tgtEl>
                                          <p:spTgt spid="448"/>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444"/>
                                        </p:tgtEl>
                                        <p:attrNameLst>
                                          <p:attrName>style.visibility</p:attrName>
                                        </p:attrNameLst>
                                      </p:cBhvr>
                                      <p:to>
                                        <p:strVal val="visible"/>
                                      </p:to>
                                    </p:set>
                                    <p:animEffect filter="fade" transition="in">
                                      <p:cBhvr>
                                        <p:cTn dur="500"/>
                                        <p:tgtEl>
                                          <p:spTgt spid="444"/>
                                        </p:tgtEl>
                                      </p:cBhvr>
                                    </p:animEffect>
                                  </p:childTnLst>
                                </p:cTn>
                              </p:par>
                              <p:par>
                                <p:cTn fill="hold" nodeType="withEffect" presetClass="entr" presetID="10" presetSubtype="0">
                                  <p:stCondLst>
                                    <p:cond delay="0"/>
                                  </p:stCondLst>
                                  <p:childTnLst>
                                    <p:set>
                                      <p:cBhvr>
                                        <p:cTn dur="1" fill="hold">
                                          <p:stCondLst>
                                            <p:cond delay="0"/>
                                          </p:stCondLst>
                                        </p:cTn>
                                        <p:tgtEl>
                                          <p:spTgt spid="438"/>
                                        </p:tgtEl>
                                        <p:attrNameLst>
                                          <p:attrName>style.visibility</p:attrName>
                                        </p:attrNameLst>
                                      </p:cBhvr>
                                      <p:to>
                                        <p:strVal val="visible"/>
                                      </p:to>
                                    </p:set>
                                    <p:animEffect filter="fade" transition="in">
                                      <p:cBhvr>
                                        <p:cTn dur="500"/>
                                        <p:tgtEl>
                                          <p:spTgt spid="438"/>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465"/>
                                        </p:tgtEl>
                                        <p:attrNameLst>
                                          <p:attrName>style.visibility</p:attrName>
                                        </p:attrNameLst>
                                      </p:cBhvr>
                                      <p:to>
                                        <p:strVal val="visible"/>
                                      </p:to>
                                    </p:set>
                                    <p:animEffect filter="fade" transition="in">
                                      <p:cBhvr>
                                        <p:cTn dur="1000"/>
                                        <p:tgtEl>
                                          <p:spTgt spid="465"/>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459"/>
                                        </p:tgtEl>
                                        <p:attrNameLst>
                                          <p:attrName>style.visibility</p:attrName>
                                        </p:attrNameLst>
                                      </p:cBhvr>
                                      <p:to>
                                        <p:strVal val="visible"/>
                                      </p:to>
                                    </p:set>
                                    <p:animEffect filter="fade" transition="in">
                                      <p:cBhvr>
                                        <p:cTn dur="1000"/>
                                        <p:tgtEl>
                                          <p:spTgt spid="459"/>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470"/>
                                        </p:tgtEl>
                                        <p:attrNameLst>
                                          <p:attrName>style.visibility</p:attrName>
                                        </p:attrNameLst>
                                      </p:cBhvr>
                                      <p:to>
                                        <p:strVal val="visible"/>
                                      </p:to>
                                    </p:set>
                                    <p:animEffect filter="fade" transition="in">
                                      <p:cBhvr>
                                        <p:cTn dur="1000"/>
                                        <p:tgtEl>
                                          <p:spTgt spid="470"/>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458"/>
                                        </p:tgtEl>
                                        <p:attrNameLst>
                                          <p:attrName>style.visibility</p:attrName>
                                        </p:attrNameLst>
                                      </p:cBhvr>
                                      <p:to>
                                        <p:strVal val="visible"/>
                                      </p:to>
                                    </p:set>
                                    <p:animEffect filter="fade" transition="in">
                                      <p:cBhvr>
                                        <p:cTn dur="500"/>
                                        <p:tgtEl>
                                          <p:spTgt spid="458"/>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454"/>
                                        </p:tgtEl>
                                        <p:attrNameLst>
                                          <p:attrName>style.visibility</p:attrName>
                                        </p:attrNameLst>
                                      </p:cBhvr>
                                      <p:to>
                                        <p:strVal val="visible"/>
                                      </p:to>
                                    </p:set>
                                    <p:animEffect filter="fade" transition="in">
                                      <p:cBhvr>
                                        <p:cTn dur="500"/>
                                        <p:tgtEl>
                                          <p:spTgt spid="454"/>
                                        </p:tgtEl>
                                      </p:cBhvr>
                                    </p:animEffect>
                                  </p:childTnLst>
                                </p:cTn>
                              </p:par>
                              <p:par>
                                <p:cTn fill="hold" nodeType="withEffect" presetClass="entr" presetID="10" presetSubtype="0">
                                  <p:stCondLst>
                                    <p:cond delay="0"/>
                                  </p:stCondLst>
                                  <p:childTnLst>
                                    <p:set>
                                      <p:cBhvr>
                                        <p:cTn dur="1" fill="hold">
                                          <p:stCondLst>
                                            <p:cond delay="0"/>
                                          </p:stCondLst>
                                        </p:cTn>
                                        <p:tgtEl>
                                          <p:spTgt spid="449"/>
                                        </p:tgtEl>
                                        <p:attrNameLst>
                                          <p:attrName>style.visibility</p:attrName>
                                        </p:attrNameLst>
                                      </p:cBhvr>
                                      <p:to>
                                        <p:strVal val="visible"/>
                                      </p:to>
                                    </p:set>
                                    <p:animEffect filter="fade" transition="in">
                                      <p:cBhvr>
                                        <p:cTn dur="500"/>
                                        <p:tgtEl>
                                          <p:spTgt spid="449"/>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484"/>
                                        </p:tgtEl>
                                        <p:attrNameLst>
                                          <p:attrName>style.visibility</p:attrName>
                                        </p:attrNameLst>
                                      </p:cBhvr>
                                      <p:to>
                                        <p:strVal val="visible"/>
                                      </p:to>
                                    </p:set>
                                    <p:animEffect filter="fade" transition="in">
                                      <p:cBhvr>
                                        <p:cTn dur="1000"/>
                                        <p:tgtEl>
                                          <p:spTgt spid="484"/>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494"/>
                                        </p:tgtEl>
                                        <p:attrNameLst>
                                          <p:attrName>style.visibility</p:attrName>
                                        </p:attrNameLst>
                                      </p:cBhvr>
                                      <p:to>
                                        <p:strVal val="visible"/>
                                      </p:to>
                                    </p:set>
                                    <p:animEffect filter="fade" transition="in">
                                      <p:cBhvr>
                                        <p:cTn dur="1000"/>
                                        <p:tgtEl>
                                          <p:spTgt spid="494"/>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501"/>
                                        </p:tgtEl>
                                        <p:attrNameLst>
                                          <p:attrName>style.visibility</p:attrName>
                                        </p:attrNameLst>
                                      </p:cBhvr>
                                      <p:to>
                                        <p:strVal val="visible"/>
                                      </p:to>
                                    </p:set>
                                    <p:animEffect filter="fade" transition="in">
                                      <p:cBhvr>
                                        <p:cTn dur="500"/>
                                        <p:tgtEl>
                                          <p:spTgt spid="501"/>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462"/>
                                        </p:tgtEl>
                                        <p:attrNameLst>
                                          <p:attrName>style.visibility</p:attrName>
                                        </p:attrNameLst>
                                      </p:cBhvr>
                                      <p:to>
                                        <p:strVal val="visible"/>
                                      </p:to>
                                    </p:set>
                                    <p:animEffect filter="fade" transition="in">
                                      <p:cBhvr>
                                        <p:cTn dur="1000"/>
                                        <p:tgtEl>
                                          <p:spTgt spid="462"/>
                                        </p:tgtEl>
                                      </p:cBhvr>
                                    </p:animEffect>
                                  </p:childTnLst>
                                </p:cTn>
                              </p:par>
                            </p:childTnLst>
                          </p:cTn>
                        </p:par>
                        <p:par>
                          <p:cTn fill="hold">
                            <p:stCondLst>
                              <p:cond delay="8500"/>
                            </p:stCondLst>
                            <p:childTnLst>
                              <p:par>
                                <p:cTn fill="hold" nodeType="afterEffect" presetClass="entr" presetID="10" presetSubtype="0">
                                  <p:stCondLst>
                                    <p:cond delay="0"/>
                                  </p:stCondLst>
                                  <p:childTnLst>
                                    <p:set>
                                      <p:cBhvr>
                                        <p:cTn dur="1" fill="hold">
                                          <p:stCondLst>
                                            <p:cond delay="0"/>
                                          </p:stCondLst>
                                        </p:cTn>
                                        <p:tgtEl>
                                          <p:spTgt spid="502"/>
                                        </p:tgtEl>
                                        <p:attrNameLst>
                                          <p:attrName>style.visibility</p:attrName>
                                        </p:attrNameLst>
                                      </p:cBhvr>
                                      <p:to>
                                        <p:strVal val="visible"/>
                                      </p:to>
                                    </p:set>
                                    <p:animEffect filter="fade" transition="in">
                                      <p:cBhvr>
                                        <p:cTn dur="500"/>
                                        <p:tgtEl>
                                          <p:spTgt spid="502"/>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477"/>
                                        </p:tgtEl>
                                        <p:attrNameLst>
                                          <p:attrName>style.visibility</p:attrName>
                                        </p:attrNameLst>
                                      </p:cBhvr>
                                      <p:to>
                                        <p:strVal val="visible"/>
                                      </p:to>
                                    </p:set>
                                    <p:animEffect filter="fade" transition="in">
                                      <p:cBhvr>
                                        <p:cTn dur="1000"/>
                                        <p:tgtEl>
                                          <p:spTgt spid="477"/>
                                        </p:tgtEl>
                                      </p:cBhvr>
                                    </p:animEffect>
                                  </p:childTnLst>
                                </p:cTn>
                              </p:par>
                            </p:childTnLst>
                          </p:cTn>
                        </p:par>
                        <p:par>
                          <p:cTn fill="hold">
                            <p:stCondLst>
                              <p:cond delay="10000"/>
                            </p:stCondLst>
                            <p:childTnLst>
                              <p:par>
                                <p:cTn fill="hold" nodeType="afterEffect" presetClass="entr" presetID="10" presetSubtype="0">
                                  <p:stCondLst>
                                    <p:cond delay="0"/>
                                  </p:stCondLst>
                                  <p:childTnLst>
                                    <p:set>
                                      <p:cBhvr>
                                        <p:cTn dur="1" fill="hold">
                                          <p:stCondLst>
                                            <p:cond delay="0"/>
                                          </p:stCondLst>
                                        </p:cTn>
                                        <p:tgtEl>
                                          <p:spTgt spid="500"/>
                                        </p:tgtEl>
                                        <p:attrNameLst>
                                          <p:attrName>style.visibility</p:attrName>
                                        </p:attrNameLst>
                                      </p:cBhvr>
                                      <p:to>
                                        <p:strVal val="visible"/>
                                      </p:to>
                                    </p:set>
                                    <p:animEffect filter="fade" transition="in">
                                      <p:cBhvr>
                                        <p:cTn dur="500"/>
                                        <p:tgtEl>
                                          <p:spTgt spid="500"/>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505"/>
                                        </p:tgtEl>
                                        <p:attrNameLst>
                                          <p:attrName>style.visibility</p:attrName>
                                        </p:attrNameLst>
                                      </p:cBhvr>
                                      <p:to>
                                        <p:strVal val="visible"/>
                                      </p:to>
                                    </p:set>
                                    <p:animEffect filter="fade" transition="in">
                                      <p:cBhvr>
                                        <p:cTn dur="500"/>
                                        <p:tgtEl>
                                          <p:spTgt spid="505"/>
                                        </p:tgtEl>
                                      </p:cBhvr>
                                    </p:animEffect>
                                  </p:childTnLst>
                                </p:cTn>
                              </p:par>
                            </p:childTnLst>
                          </p:cTn>
                        </p:par>
                        <p:par>
                          <p:cTn fill="hold">
                            <p:stCondLst>
                              <p:cond delay="11000"/>
                            </p:stCondLst>
                            <p:childTnLst>
                              <p:par>
                                <p:cTn fill="hold" nodeType="afterEffect" presetClass="entr" presetID="10" presetSubtype="0">
                                  <p:stCondLst>
                                    <p:cond delay="0"/>
                                  </p:stCondLst>
                                  <p:childTnLst>
                                    <p:set>
                                      <p:cBhvr>
                                        <p:cTn dur="1" fill="hold">
                                          <p:stCondLst>
                                            <p:cond delay="0"/>
                                          </p:stCondLst>
                                        </p:cTn>
                                        <p:tgtEl>
                                          <p:spTgt spid="489"/>
                                        </p:tgtEl>
                                        <p:attrNameLst>
                                          <p:attrName>style.visibility</p:attrName>
                                        </p:attrNameLst>
                                      </p:cBhvr>
                                      <p:to>
                                        <p:strVal val="visible"/>
                                      </p:to>
                                    </p:set>
                                    <p:animEffect filter="fade" transition="in">
                                      <p:cBhvr>
                                        <p:cTn dur="1000"/>
                                        <p:tgtEl>
                                          <p:spTgt spid="489"/>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499"/>
                                        </p:tgtEl>
                                        <p:attrNameLst>
                                          <p:attrName>style.visibility</p:attrName>
                                        </p:attrNameLst>
                                      </p:cBhvr>
                                      <p:to>
                                        <p:strVal val="visible"/>
                                      </p:to>
                                    </p:set>
                                    <p:animEffect filter="fade" transition="in">
                                      <p:cBhvr>
                                        <p:cTn dur="500"/>
                                        <p:tgtEl>
                                          <p:spTgt spid="499"/>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508"/>
                                        </p:tgtEl>
                                        <p:attrNameLst>
                                          <p:attrName>style.visibility</p:attrName>
                                        </p:attrNameLst>
                                      </p:cBhvr>
                                      <p:to>
                                        <p:strVal val="visible"/>
                                      </p:to>
                                    </p:set>
                                    <p:animEffect filter="fade" transition="in">
                                      <p:cBhvr>
                                        <p:cTn dur="500"/>
                                        <p:tgtEl>
                                          <p:spTgt spid="508"/>
                                        </p:tgtEl>
                                      </p:cBhvr>
                                    </p:animEffect>
                                  </p:childTnLst>
                                </p:cTn>
                              </p:par>
                            </p:childTnLst>
                          </p:cTn>
                        </p:par>
                        <p:par>
                          <p:cTn fill="hold">
                            <p:stCondLst>
                              <p:cond delay="13000"/>
                            </p:stCondLst>
                            <p:childTnLst>
                              <p:par>
                                <p:cTn fill="hold" nodeType="afterEffect" presetClass="entr" presetID="10" presetSubtype="0">
                                  <p:stCondLst>
                                    <p:cond delay="0"/>
                                  </p:stCondLst>
                                  <p:childTnLst>
                                    <p:set>
                                      <p:cBhvr>
                                        <p:cTn dur="1" fill="hold">
                                          <p:stCondLst>
                                            <p:cond delay="0"/>
                                          </p:stCondLst>
                                        </p:cTn>
                                        <p:tgtEl>
                                          <p:spTgt spid="511"/>
                                        </p:tgtEl>
                                        <p:attrNameLst>
                                          <p:attrName>style.visibility</p:attrName>
                                        </p:attrNameLst>
                                      </p:cBhvr>
                                      <p:to>
                                        <p:strVal val="visible"/>
                                      </p:to>
                                    </p:set>
                                    <p:animEffect filter="fade" transition="in">
                                      <p:cBhvr>
                                        <p:cTn dur="500"/>
                                        <p:tgtEl>
                                          <p:spTgt spid="511"/>
                                        </p:tgtEl>
                                      </p:cBhvr>
                                    </p:animEffect>
                                  </p:childTnLst>
                                </p:cTn>
                              </p:par>
                            </p:childTnLst>
                          </p:cTn>
                        </p:par>
                        <p:par>
                          <p:cTn fill="hold">
                            <p:stCondLst>
                              <p:cond delay="13500"/>
                            </p:stCondLst>
                            <p:childTnLst>
                              <p:par>
                                <p:cTn fill="hold" nodeType="afterEffect" presetClass="entr" presetID="10" presetSubtype="0">
                                  <p:stCondLst>
                                    <p:cond delay="0"/>
                                  </p:stCondLst>
                                  <p:childTnLst>
                                    <p:set>
                                      <p:cBhvr>
                                        <p:cTn dur="1" fill="hold">
                                          <p:stCondLst>
                                            <p:cond delay="0"/>
                                          </p:stCondLst>
                                        </p:cTn>
                                        <p:tgtEl>
                                          <p:spTgt spid="443"/>
                                        </p:tgtEl>
                                        <p:attrNameLst>
                                          <p:attrName>style.visibility</p:attrName>
                                        </p:attrNameLst>
                                      </p:cBhvr>
                                      <p:to>
                                        <p:strVal val="visible"/>
                                      </p:to>
                                    </p:set>
                                    <p:animEffect filter="fade" transition="in">
                                      <p:cBhvr>
                                        <p:cTn dur="500"/>
                                        <p:tgtEl>
                                          <p:spTgt spid="4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19" name="Shape 519"/>
        <p:cNvGrpSpPr/>
        <p:nvPr/>
      </p:nvGrpSpPr>
      <p:grpSpPr>
        <a:xfrm>
          <a:off x="0" y="0"/>
          <a:ext cx="0" cy="0"/>
          <a:chOff x="0" y="0"/>
          <a:chExt cx="0" cy="0"/>
        </a:xfrm>
      </p:grpSpPr>
      <p:sp>
        <p:nvSpPr>
          <p:cNvPr id="520" name="Google Shape;520;p54"/>
          <p:cNvSpPr txBox="1"/>
          <p:nvPr>
            <p:ph idx="1" type="body"/>
          </p:nvPr>
        </p:nvSpPr>
        <p:spPr>
          <a:xfrm>
            <a:off x="609600" y="1447800"/>
            <a:ext cx="8305800" cy="50292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600" u="sng" cap="none" strike="noStrike">
                <a:solidFill>
                  <a:schemeClr val="dk1"/>
                </a:solidFill>
                <a:latin typeface="Libre Baskerville"/>
                <a:ea typeface="Libre Baskerville"/>
                <a:cs typeface="Libre Baskerville"/>
                <a:sym typeface="Libre Baskerville"/>
              </a:rPr>
              <a:t>The shift of Phillips curve</a:t>
            </a:r>
            <a:endParaRPr/>
          </a:p>
          <a:p>
            <a:pPr indent="0" lvl="0" marL="0" marR="0" rtl="0" algn="l">
              <a:lnSpc>
                <a:spcPct val="90000"/>
              </a:lnSpc>
              <a:spcBef>
                <a:spcPts val="580"/>
              </a:spcBef>
              <a:spcAft>
                <a:spcPts val="0"/>
              </a:spcAft>
              <a:buClr>
                <a:schemeClr val="accent1"/>
              </a:buClr>
              <a:buFont typeface="Noto Sans Symbols"/>
              <a:buNone/>
            </a:pPr>
            <a:r>
              <a:rPr b="1" i="1" lang="en-US" sz="2600" u="none" cap="none" strike="noStrike">
                <a:solidFill>
                  <a:schemeClr val="dk1"/>
                </a:solidFill>
                <a:latin typeface="Libre Baskerville"/>
                <a:ea typeface="Libre Baskerville"/>
                <a:cs typeface="Libre Baskerville"/>
                <a:sym typeface="Libre Baskerville"/>
              </a:rPr>
              <a:t>+ long run</a:t>
            </a:r>
            <a:r>
              <a:rPr b="0" i="0" lang="en-US" sz="2600" u="none" cap="none" strike="noStrike">
                <a:solidFill>
                  <a:schemeClr val="dk1"/>
                </a:solidFill>
                <a:latin typeface="Libre Baskerville"/>
                <a:ea typeface="Libre Baskerville"/>
                <a:cs typeface="Libre Baskerville"/>
                <a:sym typeface="Libre Baskerville"/>
              </a:rPr>
              <a:t>: Labor-market policies that affect the natural rate of unemployment will shift the Phillips curve. Policy change - reduce the natural rate of unemployment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Long-run Phillips curve shifts left, Long-run aggregate-supply shifts right </a:t>
            </a:r>
            <a:r>
              <a:rPr b="0" i="0" lang="en-US" sz="2600" u="none" cap="none" strike="noStrike">
                <a:solidFill>
                  <a:schemeClr val="dk1"/>
                </a:solidFill>
                <a:latin typeface="Times New Roman"/>
                <a:ea typeface="Times New Roman"/>
                <a:cs typeface="Times New Roman"/>
                <a:sym typeface="Times New Roman"/>
              </a:rPr>
              <a:t>→ </a:t>
            </a:r>
            <a:r>
              <a:rPr b="0" i="0" lang="en-US" sz="2600" u="none" cap="none" strike="noStrike">
                <a:solidFill>
                  <a:schemeClr val="dk1"/>
                </a:solidFill>
                <a:latin typeface="Libre Baskerville"/>
                <a:ea typeface="Libre Baskerville"/>
                <a:cs typeface="Libre Baskerville"/>
                <a:sym typeface="Libre Baskerville"/>
              </a:rPr>
              <a:t>For any given rate of money growth and inflation , we have lower unemployment and higher output</a:t>
            </a:r>
            <a:endParaRPr/>
          </a:p>
          <a:p>
            <a:pPr indent="0" lvl="0" marL="0" marR="0" rtl="0" algn="l">
              <a:lnSpc>
                <a:spcPct val="90000"/>
              </a:lnSpc>
              <a:spcBef>
                <a:spcPts val="580"/>
              </a:spcBef>
              <a:spcAft>
                <a:spcPts val="0"/>
              </a:spcAft>
              <a:buClr>
                <a:schemeClr val="accent1"/>
              </a:buClr>
              <a:buFont typeface="Noto Sans Symbols"/>
              <a:buNone/>
            </a:pPr>
            <a:r>
              <a:rPr b="1" i="1" lang="en-US" sz="2600" u="none" cap="none" strike="noStrike">
                <a:solidFill>
                  <a:schemeClr val="dk1"/>
                </a:solidFill>
                <a:latin typeface="Libre Baskerville"/>
                <a:ea typeface="Libre Baskerville"/>
                <a:cs typeface="Libre Baskerville"/>
                <a:sym typeface="Libre Baskerville"/>
              </a:rPr>
              <a:t>+ short run</a:t>
            </a:r>
            <a:r>
              <a:rPr b="0" i="0" lang="en-US" sz="2600" u="none" cap="none" strike="noStrike">
                <a:solidFill>
                  <a:schemeClr val="dk1"/>
                </a:solidFill>
                <a:latin typeface="Libre Baskerville"/>
                <a:ea typeface="Libre Baskerville"/>
                <a:cs typeface="Libre Baskerville"/>
                <a:sym typeface="Libre Baskerville"/>
              </a:rPr>
              <a:t>: Each short-run Phillips curve reflects a particular expected rate of inflation. Expected inflation – changes short-run Phillips curve shifts.</a:t>
            </a:r>
            <a:endParaRPr/>
          </a:p>
          <a:p>
            <a:pPr indent="0" lvl="0" marL="0" marR="0" rtl="0" algn="l">
              <a:lnSpc>
                <a:spcPct val="90000"/>
              </a:lnSpc>
              <a:spcBef>
                <a:spcPts val="580"/>
              </a:spcBef>
              <a:spcAft>
                <a:spcPts val="0"/>
              </a:spcAft>
              <a:buClr>
                <a:schemeClr val="accent1"/>
              </a:buClr>
              <a:buFont typeface="Noto Sans Symbols"/>
              <a:buNone/>
            </a:pPr>
            <a:r>
              <a:rPr b="0" i="0" lang="en-US" sz="2600" u="none" cap="none" strike="noStrike">
                <a:solidFill>
                  <a:schemeClr val="dk1"/>
                </a:solidFill>
                <a:latin typeface="Libre Baskerville"/>
                <a:ea typeface="Libre Baskerville"/>
                <a:cs typeface="Libre Baskerville"/>
                <a:sym typeface="Libre Baskerville"/>
              </a:rPr>
              <a:t>Changes of expected inflation (or expected price) induces shift of AS curve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
        <p:nvSpPr>
          <p:cNvPr id="521" name="Google Shape;521;p54"/>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25" name="Shape 525"/>
        <p:cNvGrpSpPr/>
        <p:nvPr/>
      </p:nvGrpSpPr>
      <p:grpSpPr>
        <a:xfrm>
          <a:off x="0" y="0"/>
          <a:ext cx="0" cy="0"/>
          <a:chOff x="0" y="0"/>
          <a:chExt cx="0" cy="0"/>
        </a:xfrm>
      </p:grpSpPr>
      <p:sp>
        <p:nvSpPr>
          <p:cNvPr id="526" name="Google Shape;526;p55"/>
          <p:cNvSpPr txBox="1"/>
          <p:nvPr>
            <p:ph idx="1" type="body"/>
          </p:nvPr>
        </p:nvSpPr>
        <p:spPr>
          <a:xfrm>
            <a:off x="609600" y="1447800"/>
            <a:ext cx="8382000" cy="51816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accent1"/>
              </a:buClr>
              <a:buFont typeface="Noto Sans Symbols"/>
              <a:buNone/>
            </a:pPr>
            <a:r>
              <a:rPr b="1" i="0" lang="en-US" sz="2405" u="sng" cap="none" strike="noStrike">
                <a:solidFill>
                  <a:schemeClr val="dk1"/>
                </a:solidFill>
                <a:latin typeface="Libre Baskerville"/>
                <a:ea typeface="Libre Baskerville"/>
                <a:cs typeface="Libre Baskerville"/>
                <a:sym typeface="Libre Baskerville"/>
              </a:rPr>
              <a:t>The shift of Phillips curve</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The equation of short run Phillips curve could be given as</a:t>
            </a:r>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 short run Phillips curve shifts upward/rightward as expected inflation increases or AS curve shifts downward/leftward</a:t>
            </a:r>
            <a:endParaRPr/>
          </a:p>
          <a:p>
            <a:pPr indent="0" lvl="0" marL="0" marR="0" rtl="0" algn="l">
              <a:lnSpc>
                <a:spcPct val="90000"/>
              </a:lnSpc>
              <a:spcBef>
                <a:spcPts val="580"/>
              </a:spcBef>
              <a:spcAft>
                <a:spcPts val="0"/>
              </a:spcAft>
              <a:buClr>
                <a:schemeClr val="accent1"/>
              </a:buClr>
              <a:buFont typeface="Noto Sans Symbols"/>
              <a:buNone/>
            </a:pPr>
            <a:r>
              <a:rPr b="0" i="0" lang="en-US" sz="2405" u="none" cap="none" strike="noStrike">
                <a:solidFill>
                  <a:schemeClr val="dk1"/>
                </a:solidFill>
                <a:latin typeface="Libre Baskerville"/>
                <a:ea typeface="Libre Baskerville"/>
                <a:cs typeface="Libre Baskerville"/>
                <a:sym typeface="Libre Baskerville"/>
              </a:rPr>
              <a:t>short run Phillips curve shifts downward/leftward as expected inflation decreases or AS curve shifts downward/rightward</a:t>
            </a:r>
            <a:endParaRPr/>
          </a:p>
          <a:p>
            <a:pPr indent="0" lvl="0" marL="0" marR="0" rtl="0" algn="l">
              <a:lnSpc>
                <a:spcPct val="90000"/>
              </a:lnSpc>
              <a:spcBef>
                <a:spcPts val="580"/>
              </a:spcBef>
              <a:spcAft>
                <a:spcPts val="0"/>
              </a:spcAft>
              <a:buClr>
                <a:schemeClr val="accent1"/>
              </a:buClr>
              <a:buFont typeface="Noto Sans Symbols"/>
              <a:buNone/>
            </a:pPr>
            <a:r>
              <a:rPr b="1" i="1" lang="en-US" sz="2405" u="none" cap="none" strike="noStrike">
                <a:solidFill>
                  <a:schemeClr val="dk1"/>
                </a:solidFill>
                <a:latin typeface="Libre Baskerville"/>
                <a:ea typeface="Libre Baskerville"/>
                <a:cs typeface="Libre Baskerville"/>
                <a:sym typeface="Libre Baskerville"/>
              </a:rPr>
              <a:t>Notion</a:t>
            </a:r>
            <a:r>
              <a:rPr b="0" i="0" lang="en-US" sz="2405" u="none" cap="none" strike="noStrike">
                <a:solidFill>
                  <a:schemeClr val="dk1"/>
                </a:solidFill>
                <a:latin typeface="Libre Baskerville"/>
                <a:ea typeface="Libre Baskerville"/>
                <a:cs typeface="Libre Baskerville"/>
                <a:sym typeface="Libre Baskerville"/>
              </a:rPr>
              <a:t>: supply shock plays the same role as expected inflation in terms of Short run AS shift</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a:p>
            <a:pPr indent="0" lvl="0" marL="0" marR="0" rtl="0" algn="l">
              <a:lnSpc>
                <a:spcPct val="90000"/>
              </a:lnSpc>
              <a:spcBef>
                <a:spcPts val="580"/>
              </a:spcBef>
              <a:spcAft>
                <a:spcPts val="0"/>
              </a:spcAft>
              <a:buClr>
                <a:schemeClr val="accent1"/>
              </a:buClr>
              <a:buFont typeface="Noto Sans Symbols"/>
              <a:buNone/>
            </a:pPr>
            <a:r>
              <a:t/>
            </a:r>
            <a:endParaRPr b="0" i="0" sz="2405" u="none" cap="none" strike="noStrike">
              <a:solidFill>
                <a:schemeClr val="dk1"/>
              </a:solidFill>
              <a:latin typeface="Libre Baskerville"/>
              <a:ea typeface="Libre Baskerville"/>
              <a:cs typeface="Libre Baskerville"/>
              <a:sym typeface="Libre Baskerville"/>
            </a:endParaRPr>
          </a:p>
        </p:txBody>
      </p:sp>
      <p:sp>
        <p:nvSpPr>
          <p:cNvPr id="527" name="Google Shape;527;p55"/>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3600" u="none" cap="none" strike="noStrike">
                <a:solidFill>
                  <a:schemeClr val="dk2"/>
                </a:solidFill>
                <a:latin typeface="Source Sans Pro"/>
                <a:ea typeface="Source Sans Pro"/>
                <a:cs typeface="Source Sans Pro"/>
                <a:sym typeface="Source Sans Pro"/>
              </a:rPr>
              <a:t>III Phillips curve – relationship between inflation and unemployment</a:t>
            </a:r>
            <a:endParaRPr b="0" i="0" sz="3600" u="none" cap="none" strike="noStrike">
              <a:solidFill>
                <a:schemeClr val="dk2"/>
              </a:solidFill>
              <a:latin typeface="Source Sans Pro"/>
              <a:ea typeface="Source Sans Pro"/>
              <a:cs typeface="Source Sans Pro"/>
              <a:sym typeface="Source Sans Pro"/>
            </a:endParaRPr>
          </a:p>
        </p:txBody>
      </p:sp>
      <p:sp>
        <p:nvSpPr>
          <p:cNvPr id="528" name="Google Shape;528;p55"/>
          <p:cNvSpPr txBox="1"/>
          <p:nvPr/>
        </p:nvSpPr>
        <p:spPr>
          <a:xfrm>
            <a:off x="2093375" y="2474850"/>
            <a:ext cx="7391400" cy="190830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2500" u="none" cap="none" strike="noStrike">
                <a:solidFill>
                  <a:schemeClr val="dk1"/>
                </a:solidFill>
                <a:latin typeface="Libre Baskerville"/>
                <a:ea typeface="Libre Baskerville"/>
                <a:cs typeface="Libre Baskerville"/>
                <a:sym typeface="Libre Baskerville"/>
              </a:rPr>
              <a:t>Unemployment rate =  Natural rate of unemployment  - </a:t>
            </a:r>
            <a:r>
              <a:rPr b="0" i="1" lang="en-US" sz="2500" u="none" cap="none" strike="noStrike">
                <a:solidFill>
                  <a:schemeClr val="dk1"/>
                </a:solidFill>
                <a:latin typeface="Libre Baskerville"/>
                <a:ea typeface="Libre Baskerville"/>
                <a:cs typeface="Libre Baskerville"/>
                <a:sym typeface="Libre Baskerville"/>
              </a:rPr>
              <a:t>a</a:t>
            </a:r>
            <a:r>
              <a:rPr b="0" i="0" lang="en-US" sz="2500" u="none" cap="none" strike="noStrike">
                <a:solidFill>
                  <a:schemeClr val="dk1"/>
                </a:solidFill>
                <a:latin typeface="Libre Baskerville"/>
                <a:ea typeface="Libre Baskerville"/>
                <a:cs typeface="Libre Baskerville"/>
                <a:sym typeface="Libre Baskerville"/>
              </a:rPr>
              <a:t>(Actual inflation – Expected inflation)</a:t>
            </a:r>
            <a:endParaRPr/>
          </a:p>
          <a:p>
            <a:pPr indent="0" lvl="0" marL="0" marR="0" rtl="0" algn="l">
              <a:spcBef>
                <a:spcPts val="0"/>
              </a:spcBef>
              <a:spcAft>
                <a:spcPts val="0"/>
              </a:spcAft>
              <a:buNone/>
            </a:pPr>
            <a:r>
              <a:rPr lang="en-US" sz="2500">
                <a:solidFill>
                  <a:schemeClr val="dk1"/>
                </a:solidFill>
                <a:latin typeface="Libre Baskerville"/>
                <a:ea typeface="Libre Baskerville"/>
                <a:cs typeface="Libre Baskerville"/>
                <a:sym typeface="Libre Baskerville"/>
              </a:rPr>
              <a:t>where </a:t>
            </a:r>
            <a:r>
              <a:rPr i="1" lang="en-US" sz="2500">
                <a:solidFill>
                  <a:schemeClr val="dk1"/>
                </a:solidFill>
                <a:latin typeface="Libre Baskerville"/>
                <a:ea typeface="Libre Baskerville"/>
                <a:cs typeface="Libre Baskerville"/>
                <a:sym typeface="Libre Baskerville"/>
              </a:rPr>
              <a:t>a</a:t>
            </a:r>
            <a:r>
              <a:rPr lang="en-US" sz="2500">
                <a:solidFill>
                  <a:schemeClr val="dk1"/>
                </a:solidFill>
                <a:latin typeface="Libre Baskerville"/>
                <a:ea typeface="Libre Baskerville"/>
                <a:cs typeface="Libre Baskerville"/>
                <a:sym typeface="Libre Baskerville"/>
              </a:rPr>
              <a:t> - parameter that measures how much unemployment responds to unexpected inflation</a:t>
            </a:r>
            <a:endParaRPr/>
          </a:p>
          <a:p>
            <a:pPr indent="0" lvl="0" marL="0" marR="0" rtl="0" algn="l">
              <a:spcBef>
                <a:spcPts val="0"/>
              </a:spcBef>
              <a:spcAft>
                <a:spcPts val="0"/>
              </a:spcAft>
              <a:buNone/>
            </a:pPr>
            <a:r>
              <a:t/>
            </a:r>
            <a:endParaRPr sz="1800">
              <a:solidFill>
                <a:schemeClr val="dk1"/>
              </a:solidFill>
              <a:latin typeface="Libre Baskerville"/>
              <a:ea typeface="Libre Baskerville"/>
              <a:cs typeface="Libre Baskerville"/>
              <a:sym typeface="Libre Baskerville"/>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32" name="Shape 532"/>
        <p:cNvGrpSpPr/>
        <p:nvPr/>
      </p:nvGrpSpPr>
      <p:grpSpPr>
        <a:xfrm>
          <a:off x="0" y="0"/>
          <a:ext cx="0" cy="0"/>
          <a:chOff x="0" y="0"/>
          <a:chExt cx="0" cy="0"/>
        </a:xfrm>
      </p:grpSpPr>
      <p:sp>
        <p:nvSpPr>
          <p:cNvPr id="533" name="Google Shape;533;p56"/>
          <p:cNvSpPr txBox="1"/>
          <p:nvPr>
            <p:ph type="title"/>
          </p:nvPr>
        </p:nvSpPr>
        <p:spPr>
          <a:xfrm>
            <a:off x="302419" y="457200"/>
            <a:ext cx="88392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800" u="none" cap="none" strike="noStrike">
                <a:solidFill>
                  <a:srgbClr val="7E0000"/>
                </a:solidFill>
                <a:latin typeface="Arimo"/>
                <a:ea typeface="Arimo"/>
                <a:cs typeface="Arimo"/>
                <a:sym typeface="Arimo"/>
              </a:rPr>
              <a:t>How expected inflation shifts short-run Phillips curve</a:t>
            </a:r>
            <a:endParaRPr/>
          </a:p>
        </p:txBody>
      </p:sp>
      <p:grpSp>
        <p:nvGrpSpPr>
          <p:cNvPr id="534" name="Google Shape;534;p56"/>
          <p:cNvGrpSpPr/>
          <p:nvPr/>
        </p:nvGrpSpPr>
        <p:grpSpPr>
          <a:xfrm>
            <a:off x="1068388" y="1227138"/>
            <a:ext cx="6376987" cy="3311526"/>
            <a:chOff x="925935" y="1026164"/>
            <a:chExt cx="6376973" cy="3309124"/>
          </a:xfrm>
        </p:grpSpPr>
        <p:grpSp>
          <p:nvGrpSpPr>
            <p:cNvPr id="535" name="Google Shape;535;p56"/>
            <p:cNvGrpSpPr/>
            <p:nvPr/>
          </p:nvGrpSpPr>
          <p:grpSpPr>
            <a:xfrm>
              <a:off x="1816521" y="1199075"/>
              <a:ext cx="5486387" cy="3136213"/>
              <a:chOff x="1816521" y="1199075"/>
              <a:chExt cx="5486387" cy="3136213"/>
            </a:xfrm>
          </p:grpSpPr>
          <p:cxnSp>
            <p:nvCxnSpPr>
              <p:cNvPr id="536" name="Google Shape;536;p56"/>
              <p:cNvCxnSpPr/>
              <p:nvPr/>
            </p:nvCxnSpPr>
            <p:spPr>
              <a:xfrm rot="5400000">
                <a:off x="249208" y="2766388"/>
                <a:ext cx="3136213" cy="1588"/>
              </a:xfrm>
              <a:prstGeom prst="straightConnector1">
                <a:avLst/>
              </a:prstGeom>
              <a:noFill/>
              <a:ln cap="flat" cmpd="sng" w="28575">
                <a:solidFill>
                  <a:schemeClr val="dk1"/>
                </a:solidFill>
                <a:prstDash val="solid"/>
                <a:round/>
                <a:headEnd len="sm" w="sm" type="none"/>
                <a:tailEnd len="sm" w="sm" type="none"/>
              </a:ln>
            </p:spPr>
          </p:cxnSp>
          <p:sp>
            <p:nvSpPr>
              <p:cNvPr id="537" name="Google Shape;537;p56"/>
              <p:cNvSpPr/>
              <p:nvPr/>
            </p:nvSpPr>
            <p:spPr>
              <a:xfrm>
                <a:off x="1856208" y="1199075"/>
                <a:ext cx="5446700" cy="3112417"/>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Libre Baskerville"/>
                  <a:ea typeface="Libre Baskerville"/>
                  <a:cs typeface="Libre Baskerville"/>
                  <a:sym typeface="Libre Baskerville"/>
                </a:endParaRPr>
              </a:p>
            </p:txBody>
          </p:sp>
        </p:grpSp>
        <p:sp>
          <p:nvSpPr>
            <p:cNvPr id="538" name="Google Shape;538;p56"/>
            <p:cNvSpPr txBox="1"/>
            <p:nvPr/>
          </p:nvSpPr>
          <p:spPr>
            <a:xfrm>
              <a:off x="925935" y="1026164"/>
              <a:ext cx="902668" cy="584557"/>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Inflation</a:t>
              </a:r>
              <a:endParaRPr/>
            </a:p>
            <a:p>
              <a:pPr indent="0" lvl="0" marL="0" marR="0" rtl="0" algn="r">
                <a:spcBef>
                  <a:spcPts val="0"/>
                </a:spcBef>
                <a:spcAft>
                  <a:spcPts val="0"/>
                </a:spcAft>
                <a:buNone/>
              </a:pPr>
              <a:r>
                <a:rPr lang="en-US" sz="1600">
                  <a:solidFill>
                    <a:schemeClr val="dk1"/>
                  </a:solidFill>
                  <a:latin typeface="Arial"/>
                  <a:ea typeface="Arial"/>
                  <a:cs typeface="Arial"/>
                  <a:sym typeface="Arial"/>
                </a:rPr>
                <a:t>Rate</a:t>
              </a:r>
              <a:endParaRPr/>
            </a:p>
          </p:txBody>
        </p:sp>
      </p:grpSp>
      <p:grpSp>
        <p:nvGrpSpPr>
          <p:cNvPr id="539" name="Google Shape;539;p56"/>
          <p:cNvGrpSpPr/>
          <p:nvPr/>
        </p:nvGrpSpPr>
        <p:grpSpPr>
          <a:xfrm>
            <a:off x="1947863" y="4511675"/>
            <a:ext cx="5692775" cy="338138"/>
            <a:chOff x="1805049" y="4308764"/>
            <a:chExt cx="5694276" cy="338384"/>
          </a:xfrm>
        </p:grpSpPr>
        <p:cxnSp>
          <p:nvCxnSpPr>
            <p:cNvPr id="540" name="Google Shape;540;p56"/>
            <p:cNvCxnSpPr/>
            <p:nvPr/>
          </p:nvCxnSpPr>
          <p:spPr>
            <a:xfrm>
              <a:off x="1805049" y="4334182"/>
              <a:ext cx="5475143" cy="0"/>
            </a:xfrm>
            <a:prstGeom prst="straightConnector1">
              <a:avLst/>
            </a:prstGeom>
            <a:noFill/>
            <a:ln cap="flat" cmpd="sng" w="28575">
              <a:solidFill>
                <a:schemeClr val="dk1"/>
              </a:solidFill>
              <a:prstDash val="solid"/>
              <a:round/>
              <a:headEnd len="sm" w="sm" type="none"/>
              <a:tailEnd len="sm" w="sm" type="none"/>
            </a:ln>
          </p:spPr>
        </p:cxnSp>
        <p:sp>
          <p:nvSpPr>
            <p:cNvPr id="541" name="Google Shape;541;p56"/>
            <p:cNvSpPr txBox="1"/>
            <p:nvPr/>
          </p:nvSpPr>
          <p:spPr>
            <a:xfrm>
              <a:off x="5445406" y="4308764"/>
              <a:ext cx="2053919" cy="338384"/>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600">
                  <a:solidFill>
                    <a:schemeClr val="dk1"/>
                  </a:solidFill>
                  <a:latin typeface="Arial"/>
                  <a:ea typeface="Arial"/>
                  <a:cs typeface="Arial"/>
                  <a:sym typeface="Arial"/>
                </a:rPr>
                <a:t>Unemployment Rate</a:t>
              </a:r>
              <a:endParaRPr/>
            </a:p>
          </p:txBody>
        </p:sp>
      </p:grpSp>
      <p:sp>
        <p:nvSpPr>
          <p:cNvPr id="542" name="Google Shape;542;p56"/>
          <p:cNvSpPr txBox="1"/>
          <p:nvPr/>
        </p:nvSpPr>
        <p:spPr>
          <a:xfrm>
            <a:off x="-7272" y="5041900"/>
            <a:ext cx="9165122" cy="175432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800">
                <a:solidFill>
                  <a:schemeClr val="dk1"/>
                </a:solidFill>
                <a:latin typeface="Libre Baskerville"/>
                <a:ea typeface="Libre Baskerville"/>
                <a:cs typeface="Libre Baskerville"/>
                <a:sym typeface="Libre Baskerville"/>
              </a:rPr>
              <a:t>The higher the expected rate of inflation, the higher the short-run trade-off between inflation and unemployment. At point A, expected inflation and actual inflation are equal at a low rate, and unemployment is at its natural rate. If the Fed pursues an expansionary monetary policy, the economy moves from point A to point B in the short run. At point B, expected inflation is still low, but actual inflation is high. Unemployment is below its natural rate. In the long run, expected inflation rises, and the economy moves to point C. At point C, expected inflation and actual inflation are both high, and unemployment is back to its natural rate</a:t>
            </a:r>
            <a:endParaRPr/>
          </a:p>
        </p:txBody>
      </p:sp>
      <p:grpSp>
        <p:nvGrpSpPr>
          <p:cNvPr id="543" name="Google Shape;543;p56"/>
          <p:cNvGrpSpPr/>
          <p:nvPr/>
        </p:nvGrpSpPr>
        <p:grpSpPr>
          <a:xfrm>
            <a:off x="3141663" y="1490663"/>
            <a:ext cx="2219325" cy="3627437"/>
            <a:chOff x="2310666" y="2226802"/>
            <a:chExt cx="2219114" cy="3626812"/>
          </a:xfrm>
        </p:grpSpPr>
        <p:grpSp>
          <p:nvGrpSpPr>
            <p:cNvPr id="544" name="Google Shape;544;p56"/>
            <p:cNvGrpSpPr/>
            <p:nvPr/>
          </p:nvGrpSpPr>
          <p:grpSpPr>
            <a:xfrm>
              <a:off x="2310666" y="2226802"/>
              <a:ext cx="1390094" cy="3033189"/>
              <a:chOff x="2310980" y="1289400"/>
              <a:chExt cx="1389977" cy="3031336"/>
            </a:xfrm>
          </p:grpSpPr>
          <p:cxnSp>
            <p:nvCxnSpPr>
              <p:cNvPr id="545" name="Google Shape;545;p56"/>
              <p:cNvCxnSpPr/>
              <p:nvPr/>
            </p:nvCxnSpPr>
            <p:spPr>
              <a:xfrm flipH="1" rot="-5400000">
                <a:off x="2394268" y="3069177"/>
                <a:ext cx="2492009" cy="11110"/>
              </a:xfrm>
              <a:prstGeom prst="straightConnector1">
                <a:avLst/>
              </a:prstGeom>
              <a:noFill/>
              <a:ln cap="flat" cmpd="sng" w="57150">
                <a:solidFill>
                  <a:srgbClr val="008080"/>
                </a:solidFill>
                <a:prstDash val="solid"/>
                <a:round/>
                <a:headEnd len="sm" w="sm" type="none"/>
                <a:tailEnd len="sm" w="sm" type="none"/>
              </a:ln>
            </p:spPr>
          </p:cxnSp>
          <p:sp>
            <p:nvSpPr>
              <p:cNvPr id="546" name="Google Shape;546;p56"/>
              <p:cNvSpPr txBox="1"/>
              <p:nvPr/>
            </p:nvSpPr>
            <p:spPr>
              <a:xfrm>
                <a:off x="2310980" y="1289400"/>
                <a:ext cx="1389977" cy="58441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Long-run</a:t>
                </a:r>
                <a:endParaRPr/>
              </a:p>
              <a:p>
                <a:pPr indent="0" lvl="0" marL="0" marR="0" rtl="0" algn="ctr">
                  <a:spcBef>
                    <a:spcPts val="0"/>
                  </a:spcBef>
                  <a:spcAft>
                    <a:spcPts val="0"/>
                  </a:spcAft>
                  <a:buNone/>
                </a:pPr>
                <a:r>
                  <a:rPr lang="en-US" sz="1600">
                    <a:solidFill>
                      <a:schemeClr val="dk1"/>
                    </a:solidFill>
                    <a:latin typeface="Arial"/>
                    <a:ea typeface="Arial"/>
                    <a:cs typeface="Arial"/>
                    <a:sym typeface="Arial"/>
                  </a:rPr>
                  <a:t>Phillips curve</a:t>
                </a:r>
                <a:endParaRPr/>
              </a:p>
            </p:txBody>
          </p:sp>
        </p:grpSp>
        <p:sp>
          <p:nvSpPr>
            <p:cNvPr id="547" name="Google Shape;547;p56"/>
            <p:cNvSpPr txBox="1"/>
            <p:nvPr/>
          </p:nvSpPr>
          <p:spPr>
            <a:xfrm>
              <a:off x="3000194" y="5268839"/>
              <a:ext cx="1529586" cy="5847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chemeClr val="dk1"/>
                  </a:solidFill>
                  <a:latin typeface="Arial"/>
                  <a:ea typeface="Arial"/>
                  <a:cs typeface="Arial"/>
                  <a:sym typeface="Arial"/>
                </a:rPr>
                <a:t>Natural rate of</a:t>
              </a:r>
              <a:endParaRPr/>
            </a:p>
            <a:p>
              <a:pPr indent="0" lvl="0" marL="0" marR="0" rtl="0" algn="l">
                <a:spcBef>
                  <a:spcPts val="0"/>
                </a:spcBef>
                <a:spcAft>
                  <a:spcPts val="0"/>
                </a:spcAft>
                <a:buNone/>
              </a:pPr>
              <a:r>
                <a:rPr lang="en-US" sz="1600">
                  <a:solidFill>
                    <a:schemeClr val="dk1"/>
                  </a:solidFill>
                  <a:latin typeface="Arial"/>
                  <a:ea typeface="Arial"/>
                  <a:cs typeface="Arial"/>
                  <a:sym typeface="Arial"/>
                </a:rPr>
                <a:t>unemployment</a:t>
              </a:r>
              <a:endParaRPr baseline="-25000" sz="1600">
                <a:solidFill>
                  <a:schemeClr val="dk1"/>
                </a:solidFill>
                <a:latin typeface="Arial"/>
                <a:ea typeface="Arial"/>
                <a:cs typeface="Arial"/>
                <a:sym typeface="Arial"/>
              </a:endParaRPr>
            </a:p>
          </p:txBody>
        </p:sp>
      </p:grpSp>
      <p:grpSp>
        <p:nvGrpSpPr>
          <p:cNvPr id="548" name="Google Shape;548;p56"/>
          <p:cNvGrpSpPr/>
          <p:nvPr/>
        </p:nvGrpSpPr>
        <p:grpSpPr>
          <a:xfrm>
            <a:off x="392113" y="3376613"/>
            <a:ext cx="3360737" cy="831850"/>
            <a:chOff x="843147" y="3804252"/>
            <a:chExt cx="3360717" cy="830997"/>
          </a:xfrm>
        </p:grpSpPr>
        <p:sp>
          <p:nvSpPr>
            <p:cNvPr id="549" name="Google Shape;549;p56"/>
            <p:cNvSpPr txBox="1"/>
            <p:nvPr/>
          </p:nvSpPr>
          <p:spPr>
            <a:xfrm>
              <a:off x="843147" y="3804252"/>
              <a:ext cx="2896947"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1. Expansionary policy moves</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the economy up along the</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short-run Phillips curve . . .</a:t>
              </a:r>
              <a:endParaRPr/>
            </a:p>
          </p:txBody>
        </p:sp>
        <p:cxnSp>
          <p:nvCxnSpPr>
            <p:cNvPr id="550" name="Google Shape;550;p56"/>
            <p:cNvCxnSpPr/>
            <p:nvPr/>
          </p:nvCxnSpPr>
          <p:spPr>
            <a:xfrm flipH="1">
              <a:off x="3668880" y="3812181"/>
              <a:ext cx="534984" cy="402812"/>
            </a:xfrm>
            <a:prstGeom prst="straightConnector1">
              <a:avLst/>
            </a:prstGeom>
            <a:noFill/>
            <a:ln cap="flat" cmpd="sng" w="9525">
              <a:solidFill>
                <a:srgbClr val="800080"/>
              </a:solidFill>
              <a:prstDash val="solid"/>
              <a:round/>
              <a:headEnd len="sm" w="sm" type="none"/>
              <a:tailEnd len="sm" w="sm" type="none"/>
            </a:ln>
          </p:spPr>
        </p:cxnSp>
      </p:grpSp>
      <p:grpSp>
        <p:nvGrpSpPr>
          <p:cNvPr id="551" name="Google Shape;551;p56"/>
          <p:cNvGrpSpPr/>
          <p:nvPr/>
        </p:nvGrpSpPr>
        <p:grpSpPr>
          <a:xfrm>
            <a:off x="2838450" y="1900238"/>
            <a:ext cx="4824413" cy="1844675"/>
            <a:chOff x="384490" y="2759289"/>
            <a:chExt cx="4823187" cy="1846800"/>
          </a:xfrm>
        </p:grpSpPr>
        <p:cxnSp>
          <p:nvCxnSpPr>
            <p:cNvPr id="552" name="Google Shape;552;p56"/>
            <p:cNvCxnSpPr/>
            <p:nvPr/>
          </p:nvCxnSpPr>
          <p:spPr>
            <a:xfrm rot="10800000">
              <a:off x="384490" y="2759289"/>
              <a:ext cx="3182129" cy="1722832"/>
            </a:xfrm>
            <a:prstGeom prst="straightConnector1">
              <a:avLst/>
            </a:prstGeom>
            <a:noFill/>
            <a:ln cap="flat" cmpd="sng" w="38100">
              <a:solidFill>
                <a:srgbClr val="C00000"/>
              </a:solidFill>
              <a:prstDash val="solid"/>
              <a:round/>
              <a:headEnd len="sm" w="sm" type="none"/>
              <a:tailEnd len="sm" w="sm" type="none"/>
            </a:ln>
          </p:spPr>
        </p:cxnSp>
        <p:sp>
          <p:nvSpPr>
            <p:cNvPr id="553" name="Google Shape;553;p56"/>
            <p:cNvSpPr txBox="1"/>
            <p:nvPr/>
          </p:nvSpPr>
          <p:spPr>
            <a:xfrm>
              <a:off x="3172196" y="3866724"/>
              <a:ext cx="2035481" cy="739365"/>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Short-run Phillips curve</a:t>
              </a:r>
              <a:endParaRPr/>
            </a:p>
            <a:p>
              <a:pPr indent="0" lvl="0" marL="0" marR="0" rtl="0" algn="ctr">
                <a:spcBef>
                  <a:spcPts val="0"/>
                </a:spcBef>
                <a:spcAft>
                  <a:spcPts val="0"/>
                </a:spcAft>
                <a:buNone/>
              </a:pPr>
              <a:r>
                <a:rPr lang="en-US" sz="1400">
                  <a:solidFill>
                    <a:schemeClr val="dk1"/>
                  </a:solidFill>
                  <a:latin typeface="Arial"/>
                  <a:ea typeface="Arial"/>
                  <a:cs typeface="Arial"/>
                  <a:sym typeface="Arial"/>
                </a:rPr>
                <a:t>with high expected</a:t>
              </a:r>
              <a:endParaRPr/>
            </a:p>
            <a:p>
              <a:pPr indent="0" lvl="0" marL="0" marR="0" rtl="0" algn="ctr">
                <a:spcBef>
                  <a:spcPts val="0"/>
                </a:spcBef>
                <a:spcAft>
                  <a:spcPts val="0"/>
                </a:spcAft>
                <a:buNone/>
              </a:pPr>
              <a:r>
                <a:rPr lang="en-US" sz="1400">
                  <a:solidFill>
                    <a:schemeClr val="dk1"/>
                  </a:solidFill>
                  <a:latin typeface="Arial"/>
                  <a:ea typeface="Arial"/>
                  <a:cs typeface="Arial"/>
                  <a:sym typeface="Arial"/>
                </a:rPr>
                <a:t>inflation</a:t>
              </a:r>
              <a:endParaRPr/>
            </a:p>
          </p:txBody>
        </p:sp>
      </p:grpSp>
      <p:grpSp>
        <p:nvGrpSpPr>
          <p:cNvPr id="554" name="Google Shape;554;p56"/>
          <p:cNvGrpSpPr/>
          <p:nvPr/>
        </p:nvGrpSpPr>
        <p:grpSpPr>
          <a:xfrm>
            <a:off x="4402138" y="2424113"/>
            <a:ext cx="504825" cy="434975"/>
            <a:chOff x="3131162" y="2792446"/>
            <a:chExt cx="504941" cy="434777"/>
          </a:xfrm>
        </p:grpSpPr>
        <p:sp>
          <p:nvSpPr>
            <p:cNvPr id="555" name="Google Shape;555;p56"/>
            <p:cNvSpPr/>
            <p:nvPr/>
          </p:nvSpPr>
          <p:spPr>
            <a:xfrm>
              <a:off x="3131162" y="309050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556" name="Google Shape;556;p56"/>
            <p:cNvSpPr txBox="1"/>
            <p:nvPr/>
          </p:nvSpPr>
          <p:spPr>
            <a:xfrm>
              <a:off x="3303961" y="2792446"/>
              <a:ext cx="33214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C</a:t>
              </a:r>
              <a:endParaRPr baseline="-25000" sz="1600">
                <a:solidFill>
                  <a:schemeClr val="dk1"/>
                </a:solidFill>
                <a:latin typeface="Arial"/>
                <a:ea typeface="Arial"/>
                <a:cs typeface="Arial"/>
                <a:sym typeface="Arial"/>
              </a:endParaRPr>
            </a:p>
          </p:txBody>
        </p:sp>
      </p:grpSp>
      <p:grpSp>
        <p:nvGrpSpPr>
          <p:cNvPr id="557" name="Google Shape;557;p56"/>
          <p:cNvGrpSpPr/>
          <p:nvPr/>
        </p:nvGrpSpPr>
        <p:grpSpPr>
          <a:xfrm>
            <a:off x="2411413" y="2565400"/>
            <a:ext cx="4868862" cy="1997075"/>
            <a:chOff x="-52778" y="2559185"/>
            <a:chExt cx="4868688" cy="1999361"/>
          </a:xfrm>
        </p:grpSpPr>
        <p:cxnSp>
          <p:nvCxnSpPr>
            <p:cNvPr id="558" name="Google Shape;558;p56"/>
            <p:cNvCxnSpPr/>
            <p:nvPr/>
          </p:nvCxnSpPr>
          <p:spPr>
            <a:xfrm rot="10800000">
              <a:off x="-52778" y="2559185"/>
              <a:ext cx="2976456" cy="1675140"/>
            </a:xfrm>
            <a:prstGeom prst="straightConnector1">
              <a:avLst/>
            </a:prstGeom>
            <a:noFill/>
            <a:ln cap="flat" cmpd="sng" w="38100">
              <a:solidFill>
                <a:srgbClr val="000099"/>
              </a:solidFill>
              <a:prstDash val="solid"/>
              <a:round/>
              <a:headEnd len="sm" w="sm" type="none"/>
              <a:tailEnd len="sm" w="sm" type="none"/>
            </a:ln>
          </p:spPr>
        </p:cxnSp>
        <p:sp>
          <p:nvSpPr>
            <p:cNvPr id="559" name="Google Shape;559;p56"/>
            <p:cNvSpPr txBox="1"/>
            <p:nvPr/>
          </p:nvSpPr>
          <p:spPr>
            <a:xfrm>
              <a:off x="2780430" y="3819180"/>
              <a:ext cx="2035480" cy="73936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Short-run Phillips curve</a:t>
              </a:r>
              <a:endParaRPr/>
            </a:p>
            <a:p>
              <a:pPr indent="0" lvl="0" marL="0" marR="0" rtl="0" algn="ctr">
                <a:spcBef>
                  <a:spcPts val="0"/>
                </a:spcBef>
                <a:spcAft>
                  <a:spcPts val="0"/>
                </a:spcAft>
                <a:buNone/>
              </a:pPr>
              <a:r>
                <a:rPr lang="en-US" sz="1400">
                  <a:solidFill>
                    <a:schemeClr val="dk1"/>
                  </a:solidFill>
                  <a:latin typeface="Arial"/>
                  <a:ea typeface="Arial"/>
                  <a:cs typeface="Arial"/>
                  <a:sym typeface="Arial"/>
                </a:rPr>
                <a:t>with low expected</a:t>
              </a:r>
              <a:endParaRPr/>
            </a:p>
            <a:p>
              <a:pPr indent="0" lvl="0" marL="0" marR="0" rtl="0" algn="ctr">
                <a:spcBef>
                  <a:spcPts val="0"/>
                </a:spcBef>
                <a:spcAft>
                  <a:spcPts val="0"/>
                </a:spcAft>
                <a:buNone/>
              </a:pPr>
              <a:r>
                <a:rPr lang="en-US" sz="1400">
                  <a:solidFill>
                    <a:schemeClr val="dk1"/>
                  </a:solidFill>
                  <a:latin typeface="Arial"/>
                  <a:ea typeface="Arial"/>
                  <a:cs typeface="Arial"/>
                  <a:sym typeface="Arial"/>
                </a:rPr>
                <a:t>inflation</a:t>
              </a:r>
              <a:endParaRPr/>
            </a:p>
          </p:txBody>
        </p:sp>
      </p:grpSp>
      <p:grpSp>
        <p:nvGrpSpPr>
          <p:cNvPr id="560" name="Google Shape;560;p56"/>
          <p:cNvGrpSpPr/>
          <p:nvPr/>
        </p:nvGrpSpPr>
        <p:grpSpPr>
          <a:xfrm>
            <a:off x="4387850" y="3363913"/>
            <a:ext cx="498475" cy="431800"/>
            <a:chOff x="4186513" y="3910715"/>
            <a:chExt cx="497255" cy="430776"/>
          </a:xfrm>
        </p:grpSpPr>
        <p:sp>
          <p:nvSpPr>
            <p:cNvPr id="561" name="Google Shape;561;p56"/>
            <p:cNvSpPr/>
            <p:nvPr/>
          </p:nvSpPr>
          <p:spPr>
            <a:xfrm>
              <a:off x="4186513" y="4204761"/>
              <a:ext cx="145622" cy="136730"/>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562" name="Google Shape;562;p56"/>
            <p:cNvSpPr txBox="1"/>
            <p:nvPr/>
          </p:nvSpPr>
          <p:spPr>
            <a:xfrm>
              <a:off x="4362846" y="3910715"/>
              <a:ext cx="320922"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A</a:t>
              </a:r>
              <a:endParaRPr baseline="-25000" sz="1600">
                <a:solidFill>
                  <a:schemeClr val="dk1"/>
                </a:solidFill>
                <a:latin typeface="Arial"/>
                <a:ea typeface="Arial"/>
                <a:cs typeface="Arial"/>
                <a:sym typeface="Arial"/>
              </a:endParaRPr>
            </a:p>
          </p:txBody>
        </p:sp>
      </p:grpSp>
      <p:grpSp>
        <p:nvGrpSpPr>
          <p:cNvPr id="563" name="Google Shape;563;p56"/>
          <p:cNvGrpSpPr/>
          <p:nvPr/>
        </p:nvGrpSpPr>
        <p:grpSpPr>
          <a:xfrm>
            <a:off x="2659063" y="2384425"/>
            <a:ext cx="320675" cy="490538"/>
            <a:chOff x="4071444" y="3850425"/>
            <a:chExt cx="320921" cy="491066"/>
          </a:xfrm>
        </p:grpSpPr>
        <p:sp>
          <p:nvSpPr>
            <p:cNvPr id="564" name="Google Shape;564;p56"/>
            <p:cNvSpPr/>
            <p:nvPr/>
          </p:nvSpPr>
          <p:spPr>
            <a:xfrm>
              <a:off x="4186513" y="4204761"/>
              <a:ext cx="145622" cy="136730"/>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565" name="Google Shape;565;p56"/>
            <p:cNvSpPr txBox="1"/>
            <p:nvPr/>
          </p:nvSpPr>
          <p:spPr>
            <a:xfrm>
              <a:off x="4071444" y="3850425"/>
              <a:ext cx="320921" cy="338554"/>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600">
                  <a:solidFill>
                    <a:schemeClr val="dk1"/>
                  </a:solidFill>
                  <a:latin typeface="Arial"/>
                  <a:ea typeface="Arial"/>
                  <a:cs typeface="Arial"/>
                  <a:sym typeface="Arial"/>
                </a:rPr>
                <a:t>B</a:t>
              </a:r>
              <a:endParaRPr baseline="-25000" sz="1600">
                <a:solidFill>
                  <a:schemeClr val="dk1"/>
                </a:solidFill>
                <a:latin typeface="Arial"/>
                <a:ea typeface="Arial"/>
                <a:cs typeface="Arial"/>
                <a:sym typeface="Arial"/>
              </a:endParaRPr>
            </a:p>
          </p:txBody>
        </p:sp>
      </p:grpSp>
      <p:grpSp>
        <p:nvGrpSpPr>
          <p:cNvPr id="566" name="Google Shape;566;p56"/>
          <p:cNvGrpSpPr/>
          <p:nvPr/>
        </p:nvGrpSpPr>
        <p:grpSpPr>
          <a:xfrm>
            <a:off x="2497275" y="2803525"/>
            <a:ext cx="1482745" cy="0"/>
            <a:chOff x="2900365" y="2803525"/>
            <a:chExt cx="1482720" cy="0"/>
          </a:xfrm>
        </p:grpSpPr>
        <p:cxnSp>
          <p:nvCxnSpPr>
            <p:cNvPr id="567" name="Google Shape;567;p56"/>
            <p:cNvCxnSpPr/>
            <p:nvPr/>
          </p:nvCxnSpPr>
          <p:spPr>
            <a:xfrm rot="10800000">
              <a:off x="2900365" y="2803525"/>
              <a:ext cx="285745" cy="0"/>
            </a:xfrm>
            <a:prstGeom prst="straightConnector1">
              <a:avLst/>
            </a:prstGeom>
            <a:noFill/>
            <a:ln cap="flat" cmpd="sng" w="19050">
              <a:solidFill>
                <a:schemeClr val="dk1"/>
              </a:solidFill>
              <a:prstDash val="solid"/>
              <a:round/>
              <a:headEnd len="med" w="med" type="triangle"/>
              <a:tailEnd len="sm" w="sm" type="none"/>
            </a:ln>
          </p:spPr>
        </p:cxnSp>
        <p:cxnSp>
          <p:nvCxnSpPr>
            <p:cNvPr id="568" name="Google Shape;568;p56"/>
            <p:cNvCxnSpPr/>
            <p:nvPr/>
          </p:nvCxnSpPr>
          <p:spPr>
            <a:xfrm rot="10800000">
              <a:off x="3197227" y="2803525"/>
              <a:ext cx="284158" cy="0"/>
            </a:xfrm>
            <a:prstGeom prst="straightConnector1">
              <a:avLst/>
            </a:prstGeom>
            <a:noFill/>
            <a:ln cap="flat" cmpd="sng" w="19050">
              <a:solidFill>
                <a:schemeClr val="dk1"/>
              </a:solidFill>
              <a:prstDash val="solid"/>
              <a:round/>
              <a:headEnd len="med" w="med" type="triangle"/>
              <a:tailEnd len="sm" w="sm" type="none"/>
            </a:ln>
          </p:spPr>
        </p:cxnSp>
        <p:cxnSp>
          <p:nvCxnSpPr>
            <p:cNvPr id="569" name="Google Shape;569;p56"/>
            <p:cNvCxnSpPr/>
            <p:nvPr/>
          </p:nvCxnSpPr>
          <p:spPr>
            <a:xfrm rot="10800000">
              <a:off x="3489327" y="2803525"/>
              <a:ext cx="285745" cy="0"/>
            </a:xfrm>
            <a:prstGeom prst="straightConnector1">
              <a:avLst/>
            </a:prstGeom>
            <a:noFill/>
            <a:ln cap="flat" cmpd="sng" w="19050">
              <a:solidFill>
                <a:schemeClr val="dk1"/>
              </a:solidFill>
              <a:prstDash val="solid"/>
              <a:round/>
              <a:headEnd len="med" w="med" type="triangle"/>
              <a:tailEnd len="sm" w="sm" type="none"/>
            </a:ln>
          </p:spPr>
        </p:cxnSp>
        <p:cxnSp>
          <p:nvCxnSpPr>
            <p:cNvPr id="570" name="Google Shape;570;p56"/>
            <p:cNvCxnSpPr/>
            <p:nvPr/>
          </p:nvCxnSpPr>
          <p:spPr>
            <a:xfrm rot="10800000">
              <a:off x="3792540" y="2803525"/>
              <a:ext cx="285745" cy="0"/>
            </a:xfrm>
            <a:prstGeom prst="straightConnector1">
              <a:avLst/>
            </a:prstGeom>
            <a:noFill/>
            <a:ln cap="flat" cmpd="sng" w="19050">
              <a:solidFill>
                <a:schemeClr val="dk1"/>
              </a:solidFill>
              <a:prstDash val="solid"/>
              <a:round/>
              <a:headEnd len="med" w="med" type="triangle"/>
              <a:tailEnd len="sm" w="sm" type="none"/>
            </a:ln>
          </p:spPr>
        </p:cxnSp>
        <p:cxnSp>
          <p:nvCxnSpPr>
            <p:cNvPr id="571" name="Google Shape;571;p56"/>
            <p:cNvCxnSpPr/>
            <p:nvPr/>
          </p:nvCxnSpPr>
          <p:spPr>
            <a:xfrm rot="10800000">
              <a:off x="4097340" y="2803525"/>
              <a:ext cx="285745" cy="0"/>
            </a:xfrm>
            <a:prstGeom prst="straightConnector1">
              <a:avLst/>
            </a:prstGeom>
            <a:noFill/>
            <a:ln cap="flat" cmpd="sng" w="19050">
              <a:solidFill>
                <a:schemeClr val="dk1"/>
              </a:solidFill>
              <a:prstDash val="solid"/>
              <a:round/>
              <a:headEnd len="med" w="med" type="triangle"/>
              <a:tailEnd len="sm" w="sm" type="none"/>
            </a:ln>
          </p:spPr>
        </p:cxnSp>
      </p:grpSp>
      <p:grpSp>
        <p:nvGrpSpPr>
          <p:cNvPr id="572" name="Google Shape;572;p56"/>
          <p:cNvGrpSpPr/>
          <p:nvPr/>
        </p:nvGrpSpPr>
        <p:grpSpPr>
          <a:xfrm>
            <a:off x="2916238" y="2847975"/>
            <a:ext cx="1433512" cy="801688"/>
            <a:chOff x="3319347" y="2847278"/>
            <a:chExt cx="1433956" cy="802581"/>
          </a:xfrm>
        </p:grpSpPr>
        <p:cxnSp>
          <p:nvCxnSpPr>
            <p:cNvPr id="573" name="Google Shape;573;p56"/>
            <p:cNvCxnSpPr/>
            <p:nvPr/>
          </p:nvCxnSpPr>
          <p:spPr>
            <a:xfrm>
              <a:off x="4303902" y="3400343"/>
              <a:ext cx="196911" cy="111249"/>
            </a:xfrm>
            <a:prstGeom prst="straightConnector1">
              <a:avLst/>
            </a:prstGeom>
            <a:noFill/>
            <a:ln cap="flat" cmpd="sng" w="38100">
              <a:solidFill>
                <a:srgbClr val="000099"/>
              </a:solidFill>
              <a:prstDash val="solid"/>
              <a:round/>
              <a:headEnd len="med" w="med" type="triangle"/>
              <a:tailEnd len="sm" w="sm" type="none"/>
            </a:ln>
          </p:spPr>
        </p:cxnSp>
        <p:cxnSp>
          <p:nvCxnSpPr>
            <p:cNvPr id="574" name="Google Shape;574;p56"/>
            <p:cNvCxnSpPr/>
            <p:nvPr/>
          </p:nvCxnSpPr>
          <p:spPr>
            <a:xfrm>
              <a:off x="4556392" y="3538610"/>
              <a:ext cx="196911" cy="111249"/>
            </a:xfrm>
            <a:prstGeom prst="straightConnector1">
              <a:avLst/>
            </a:prstGeom>
            <a:noFill/>
            <a:ln cap="flat" cmpd="sng" w="38100">
              <a:solidFill>
                <a:srgbClr val="000099"/>
              </a:solidFill>
              <a:prstDash val="solid"/>
              <a:round/>
              <a:headEnd len="med" w="med" type="triangle"/>
              <a:tailEnd len="sm" w="sm" type="none"/>
            </a:ln>
          </p:spPr>
        </p:cxnSp>
        <p:cxnSp>
          <p:nvCxnSpPr>
            <p:cNvPr id="575" name="Google Shape;575;p56"/>
            <p:cNvCxnSpPr/>
            <p:nvPr/>
          </p:nvCxnSpPr>
          <p:spPr>
            <a:xfrm>
              <a:off x="4065703" y="3266845"/>
              <a:ext cx="196911" cy="111249"/>
            </a:xfrm>
            <a:prstGeom prst="straightConnector1">
              <a:avLst/>
            </a:prstGeom>
            <a:noFill/>
            <a:ln cap="flat" cmpd="sng" w="38100">
              <a:solidFill>
                <a:srgbClr val="000099"/>
              </a:solidFill>
              <a:prstDash val="solid"/>
              <a:round/>
              <a:headEnd len="med" w="med" type="triangle"/>
              <a:tailEnd len="sm" w="sm" type="none"/>
            </a:ln>
          </p:spPr>
        </p:cxnSp>
        <p:cxnSp>
          <p:nvCxnSpPr>
            <p:cNvPr id="576" name="Google Shape;576;p56"/>
            <p:cNvCxnSpPr/>
            <p:nvPr/>
          </p:nvCxnSpPr>
          <p:spPr>
            <a:xfrm>
              <a:off x="3810036" y="3122222"/>
              <a:ext cx="196911" cy="111249"/>
            </a:xfrm>
            <a:prstGeom prst="straightConnector1">
              <a:avLst/>
            </a:prstGeom>
            <a:noFill/>
            <a:ln cap="flat" cmpd="sng" w="38100">
              <a:solidFill>
                <a:srgbClr val="000099"/>
              </a:solidFill>
              <a:prstDash val="solid"/>
              <a:round/>
              <a:headEnd len="med" w="med" type="triangle"/>
              <a:tailEnd len="sm" w="sm" type="none"/>
            </a:ln>
          </p:spPr>
        </p:cxnSp>
        <p:cxnSp>
          <p:nvCxnSpPr>
            <p:cNvPr id="577" name="Google Shape;577;p56"/>
            <p:cNvCxnSpPr/>
            <p:nvPr/>
          </p:nvCxnSpPr>
          <p:spPr>
            <a:xfrm>
              <a:off x="3560722" y="2985545"/>
              <a:ext cx="196911" cy="111249"/>
            </a:xfrm>
            <a:prstGeom prst="straightConnector1">
              <a:avLst/>
            </a:prstGeom>
            <a:noFill/>
            <a:ln cap="flat" cmpd="sng" w="38100">
              <a:solidFill>
                <a:srgbClr val="000099"/>
              </a:solidFill>
              <a:prstDash val="solid"/>
              <a:round/>
              <a:headEnd len="med" w="med" type="triangle"/>
              <a:tailEnd len="sm" w="sm" type="none"/>
            </a:ln>
          </p:spPr>
        </p:cxnSp>
        <p:cxnSp>
          <p:nvCxnSpPr>
            <p:cNvPr id="578" name="Google Shape;578;p56"/>
            <p:cNvCxnSpPr/>
            <p:nvPr/>
          </p:nvCxnSpPr>
          <p:spPr>
            <a:xfrm>
              <a:off x="3319347" y="2847278"/>
              <a:ext cx="196911" cy="111249"/>
            </a:xfrm>
            <a:prstGeom prst="straightConnector1">
              <a:avLst/>
            </a:prstGeom>
            <a:noFill/>
            <a:ln cap="flat" cmpd="sng" w="38100">
              <a:solidFill>
                <a:srgbClr val="000099"/>
              </a:solidFill>
              <a:prstDash val="solid"/>
              <a:round/>
              <a:headEnd len="med" w="med" type="triangle"/>
              <a:tailEnd len="sm" w="sm" type="none"/>
            </a:ln>
          </p:spPr>
        </p:cxnSp>
      </p:grpSp>
      <p:grpSp>
        <p:nvGrpSpPr>
          <p:cNvPr id="579" name="Google Shape;579;p56"/>
          <p:cNvGrpSpPr/>
          <p:nvPr/>
        </p:nvGrpSpPr>
        <p:grpSpPr>
          <a:xfrm>
            <a:off x="3632200" y="1509713"/>
            <a:ext cx="4359275" cy="1243012"/>
            <a:chOff x="-510638" y="3661748"/>
            <a:chExt cx="4359998" cy="1242761"/>
          </a:xfrm>
        </p:grpSpPr>
        <p:sp>
          <p:nvSpPr>
            <p:cNvPr id="580" name="Google Shape;580;p56"/>
            <p:cNvSpPr txBox="1"/>
            <p:nvPr/>
          </p:nvSpPr>
          <p:spPr>
            <a:xfrm>
              <a:off x="498763" y="3661748"/>
              <a:ext cx="3350597" cy="83099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600">
                  <a:solidFill>
                    <a:srgbClr val="800080"/>
                  </a:solidFill>
                  <a:latin typeface="Arial"/>
                  <a:ea typeface="Arial"/>
                  <a:cs typeface="Arial"/>
                  <a:sym typeface="Arial"/>
                </a:rPr>
                <a:t>2. . . . but in the long run, expected</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inflation rises, and the short-run</a:t>
              </a:r>
              <a:endParaRPr/>
            </a:p>
            <a:p>
              <a:pPr indent="0" lvl="0" marL="0" marR="0" rtl="0" algn="l">
                <a:spcBef>
                  <a:spcPts val="0"/>
                </a:spcBef>
                <a:spcAft>
                  <a:spcPts val="0"/>
                </a:spcAft>
                <a:buNone/>
              </a:pPr>
              <a:r>
                <a:rPr lang="en-US" sz="1600">
                  <a:solidFill>
                    <a:srgbClr val="800080"/>
                  </a:solidFill>
                  <a:latin typeface="Arial"/>
                  <a:ea typeface="Arial"/>
                  <a:cs typeface="Arial"/>
                  <a:sym typeface="Arial"/>
                </a:rPr>
                <a:t>Phillips curve shifts to the right.</a:t>
              </a:r>
              <a:endParaRPr/>
            </a:p>
          </p:txBody>
        </p:sp>
        <p:cxnSp>
          <p:nvCxnSpPr>
            <p:cNvPr id="581" name="Google Shape;581;p56"/>
            <p:cNvCxnSpPr/>
            <p:nvPr/>
          </p:nvCxnSpPr>
          <p:spPr>
            <a:xfrm flipH="1">
              <a:off x="-510638" y="4396612"/>
              <a:ext cx="1035222" cy="507897"/>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39"/>
                                        </p:tgtEl>
                                        <p:attrNameLst>
                                          <p:attrName>style.visibility</p:attrName>
                                        </p:attrNameLst>
                                      </p:cBhvr>
                                      <p:to>
                                        <p:strVal val="visible"/>
                                      </p:to>
                                    </p:set>
                                    <p:animEffect filter="fade" transition="in">
                                      <p:cBhvr>
                                        <p:cTn dur="500"/>
                                        <p:tgtEl>
                                          <p:spTgt spid="539"/>
                                        </p:tgtEl>
                                      </p:cBhvr>
                                    </p:animEffect>
                                  </p:childTnLst>
                                </p:cTn>
                              </p:par>
                              <p:par>
                                <p:cTn fill="hold" nodeType="withEffect" presetClass="entr" presetID="10" presetSubtype="0">
                                  <p:stCondLst>
                                    <p:cond delay="0"/>
                                  </p:stCondLst>
                                  <p:childTnLst>
                                    <p:set>
                                      <p:cBhvr>
                                        <p:cTn dur="1" fill="hold">
                                          <p:stCondLst>
                                            <p:cond delay="0"/>
                                          </p:stCondLst>
                                        </p:cTn>
                                        <p:tgtEl>
                                          <p:spTgt spid="534"/>
                                        </p:tgtEl>
                                        <p:attrNameLst>
                                          <p:attrName>style.visibility</p:attrName>
                                        </p:attrNameLst>
                                      </p:cBhvr>
                                      <p:to>
                                        <p:strVal val="visible"/>
                                      </p:to>
                                    </p:set>
                                    <p:animEffect filter="fade" transition="in">
                                      <p:cBhvr>
                                        <p:cTn dur="500"/>
                                        <p:tgtEl>
                                          <p:spTgt spid="534"/>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43"/>
                                        </p:tgtEl>
                                        <p:attrNameLst>
                                          <p:attrName>style.visibility</p:attrName>
                                        </p:attrNameLst>
                                      </p:cBhvr>
                                      <p:to>
                                        <p:strVal val="visible"/>
                                      </p:to>
                                    </p:set>
                                    <p:animEffect filter="fade" transition="in">
                                      <p:cBhvr>
                                        <p:cTn dur="1000"/>
                                        <p:tgtEl>
                                          <p:spTgt spid="543"/>
                                        </p:tgtEl>
                                      </p:cBhvr>
                                    </p:animEffect>
                                  </p:childTnLst>
                                </p:cTn>
                              </p:par>
                            </p:childTnLst>
                          </p:cTn>
                        </p:par>
                        <p:par>
                          <p:cTn fill="hold">
                            <p:stCondLst>
                              <p:cond delay="1500"/>
                            </p:stCondLst>
                            <p:childTnLst>
                              <p:par>
                                <p:cTn fill="hold" nodeType="afterEffect" presetClass="entr" presetID="10" presetSubtype="0">
                                  <p:stCondLst>
                                    <p:cond delay="0"/>
                                  </p:stCondLst>
                                  <p:childTnLst>
                                    <p:set>
                                      <p:cBhvr>
                                        <p:cTn dur="1" fill="hold">
                                          <p:stCondLst>
                                            <p:cond delay="0"/>
                                          </p:stCondLst>
                                        </p:cTn>
                                        <p:tgtEl>
                                          <p:spTgt spid="557"/>
                                        </p:tgtEl>
                                        <p:attrNameLst>
                                          <p:attrName>style.visibility</p:attrName>
                                        </p:attrNameLst>
                                      </p:cBhvr>
                                      <p:to>
                                        <p:strVal val="visible"/>
                                      </p:to>
                                    </p:set>
                                    <p:animEffect filter="fade" transition="in">
                                      <p:cBhvr>
                                        <p:cTn dur="1000"/>
                                        <p:tgtEl>
                                          <p:spTgt spid="557"/>
                                        </p:tgtEl>
                                      </p:cBhvr>
                                    </p:animEffect>
                                  </p:childTnLst>
                                </p:cTn>
                              </p:par>
                            </p:childTnLst>
                          </p:cTn>
                        </p:par>
                        <p:par>
                          <p:cTn fill="hold">
                            <p:stCondLst>
                              <p:cond delay="2500"/>
                            </p:stCondLst>
                            <p:childTnLst>
                              <p:par>
                                <p:cTn fill="hold" nodeType="afterEffect" presetClass="entr" presetID="10" presetSubtype="0">
                                  <p:stCondLst>
                                    <p:cond delay="0"/>
                                  </p:stCondLst>
                                  <p:childTnLst>
                                    <p:set>
                                      <p:cBhvr>
                                        <p:cTn dur="1" fill="hold">
                                          <p:stCondLst>
                                            <p:cond delay="0"/>
                                          </p:stCondLst>
                                        </p:cTn>
                                        <p:tgtEl>
                                          <p:spTgt spid="560"/>
                                        </p:tgtEl>
                                        <p:attrNameLst>
                                          <p:attrName>style.visibility</p:attrName>
                                        </p:attrNameLst>
                                      </p:cBhvr>
                                      <p:to>
                                        <p:strVal val="visible"/>
                                      </p:to>
                                    </p:set>
                                    <p:animEffect filter="fade" transition="in">
                                      <p:cBhvr>
                                        <p:cTn dur="500"/>
                                        <p:tgtEl>
                                          <p:spTgt spid="560"/>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572"/>
                                        </p:tgtEl>
                                        <p:attrNameLst>
                                          <p:attrName>style.visibility</p:attrName>
                                        </p:attrNameLst>
                                      </p:cBhvr>
                                      <p:to>
                                        <p:strVal val="visible"/>
                                      </p:to>
                                    </p:set>
                                    <p:animEffect filter="fade" transition="in">
                                      <p:cBhvr>
                                        <p:cTn dur="1000"/>
                                        <p:tgtEl>
                                          <p:spTgt spid="572"/>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563"/>
                                        </p:tgtEl>
                                        <p:attrNameLst>
                                          <p:attrName>style.visibility</p:attrName>
                                        </p:attrNameLst>
                                      </p:cBhvr>
                                      <p:to>
                                        <p:strVal val="visible"/>
                                      </p:to>
                                    </p:set>
                                    <p:animEffect filter="fade" transition="in">
                                      <p:cBhvr>
                                        <p:cTn dur="500"/>
                                        <p:tgtEl>
                                          <p:spTgt spid="563"/>
                                        </p:tgtEl>
                                      </p:cBhvr>
                                    </p:animEffect>
                                  </p:childTnLst>
                                </p:cTn>
                              </p:par>
                            </p:childTnLst>
                          </p:cTn>
                        </p:par>
                        <p:par>
                          <p:cTn fill="hold">
                            <p:stCondLst>
                              <p:cond delay="4500"/>
                            </p:stCondLst>
                            <p:childTnLst>
                              <p:par>
                                <p:cTn fill="hold" nodeType="afterEffect" presetClass="entr" presetID="10" presetSubtype="0">
                                  <p:stCondLst>
                                    <p:cond delay="0"/>
                                  </p:stCondLst>
                                  <p:childTnLst>
                                    <p:set>
                                      <p:cBhvr>
                                        <p:cTn dur="1" fill="hold">
                                          <p:stCondLst>
                                            <p:cond delay="0"/>
                                          </p:stCondLst>
                                        </p:cTn>
                                        <p:tgtEl>
                                          <p:spTgt spid="548"/>
                                        </p:tgtEl>
                                        <p:attrNameLst>
                                          <p:attrName>style.visibility</p:attrName>
                                        </p:attrNameLst>
                                      </p:cBhvr>
                                      <p:to>
                                        <p:strVal val="visible"/>
                                      </p:to>
                                    </p:set>
                                    <p:animEffect filter="fade" transition="in">
                                      <p:cBhvr>
                                        <p:cTn dur="500"/>
                                        <p:tgtEl>
                                          <p:spTgt spid="548"/>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566"/>
                                        </p:tgtEl>
                                        <p:attrNameLst>
                                          <p:attrName>style.visibility</p:attrName>
                                        </p:attrNameLst>
                                      </p:cBhvr>
                                      <p:to>
                                        <p:strVal val="visible"/>
                                      </p:to>
                                    </p:set>
                                    <p:animEffect filter="fade" transition="in">
                                      <p:cBhvr>
                                        <p:cTn dur="1000"/>
                                        <p:tgtEl>
                                          <p:spTgt spid="566"/>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551"/>
                                        </p:tgtEl>
                                        <p:attrNameLst>
                                          <p:attrName>style.visibility</p:attrName>
                                        </p:attrNameLst>
                                      </p:cBhvr>
                                      <p:to>
                                        <p:strVal val="visible"/>
                                      </p:to>
                                    </p:set>
                                    <p:animEffect filter="fade" transition="in">
                                      <p:cBhvr>
                                        <p:cTn dur="1000"/>
                                        <p:tgtEl>
                                          <p:spTgt spid="551"/>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554"/>
                                        </p:tgtEl>
                                        <p:attrNameLst>
                                          <p:attrName>style.visibility</p:attrName>
                                        </p:attrNameLst>
                                      </p:cBhvr>
                                      <p:to>
                                        <p:strVal val="visible"/>
                                      </p:to>
                                    </p:set>
                                    <p:animEffect filter="fade" transition="in">
                                      <p:cBhvr>
                                        <p:cTn dur="500"/>
                                        <p:tgtEl>
                                          <p:spTgt spid="554"/>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579"/>
                                        </p:tgtEl>
                                        <p:attrNameLst>
                                          <p:attrName>style.visibility</p:attrName>
                                        </p:attrNameLst>
                                      </p:cBhvr>
                                      <p:to>
                                        <p:strVal val="visible"/>
                                      </p:to>
                                    </p:set>
                                    <p:animEffect filter="fade" transition="in">
                                      <p:cBhvr>
                                        <p:cTn dur="500"/>
                                        <p:tgtEl>
                                          <p:spTgt spid="579"/>
                                        </p:tgtEl>
                                      </p:cBhvr>
                                    </p:animEffect>
                                  </p:childTnLst>
                                </p:cTn>
                              </p:par>
                            </p:childTnLst>
                          </p:cTn>
                        </p:par>
                        <p:par>
                          <p:cTn fill="hold">
                            <p:stCondLst>
                              <p:cond delay="8000"/>
                            </p:stCondLst>
                            <p:childTnLst>
                              <p:par>
                                <p:cTn fill="hold" nodeType="afterEffect" presetClass="entr" presetID="10" presetSubtype="0">
                                  <p:stCondLst>
                                    <p:cond delay="0"/>
                                  </p:stCondLst>
                                  <p:childTnLst>
                                    <p:set>
                                      <p:cBhvr>
                                        <p:cTn dur="1" fill="hold">
                                          <p:stCondLst>
                                            <p:cond delay="0"/>
                                          </p:stCondLst>
                                        </p:cTn>
                                        <p:tgtEl>
                                          <p:spTgt spid="542"/>
                                        </p:tgtEl>
                                        <p:attrNameLst>
                                          <p:attrName>style.visibility</p:attrName>
                                        </p:attrNameLst>
                                      </p:cBhvr>
                                      <p:to>
                                        <p:strVal val="visible"/>
                                      </p:to>
                                    </p:set>
                                    <p:animEffect filter="fade" transition="in">
                                      <p:cBhvr>
                                        <p:cTn dur="500"/>
                                        <p:tgtEl>
                                          <p:spTgt spid="54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5" name="Shape 585"/>
        <p:cNvGrpSpPr/>
        <p:nvPr/>
      </p:nvGrpSpPr>
      <p:grpSpPr>
        <a:xfrm>
          <a:off x="0" y="0"/>
          <a:ext cx="0" cy="0"/>
          <a:chOff x="0" y="0"/>
          <a:chExt cx="0" cy="0"/>
        </a:xfrm>
      </p:grpSpPr>
      <p:sp>
        <p:nvSpPr>
          <p:cNvPr id="586" name="Google Shape;586;p57"/>
          <p:cNvSpPr txBox="1"/>
          <p:nvPr>
            <p:ph type="title"/>
          </p:nvPr>
        </p:nvSpPr>
        <p:spPr>
          <a:xfrm>
            <a:off x="83120" y="27705"/>
            <a:ext cx="9067800" cy="5334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rgbClr val="7E0000"/>
              </a:buClr>
              <a:buFont typeface="Arimo"/>
              <a:buNone/>
            </a:pPr>
            <a:r>
              <a:rPr b="0" i="0" lang="en-US" sz="2520" u="none" cap="none" strike="noStrike">
                <a:solidFill>
                  <a:srgbClr val="7E0000"/>
                </a:solidFill>
                <a:latin typeface="Arimo"/>
                <a:ea typeface="Arimo"/>
                <a:cs typeface="Arimo"/>
                <a:sym typeface="Arimo"/>
              </a:rPr>
              <a:t>How shift of the short-run Phillips curve is related to the model of aggregate demand and aggregate supply: An adverse shock to aggregate supply</a:t>
            </a:r>
            <a:endParaRPr/>
          </a:p>
        </p:txBody>
      </p:sp>
      <p:grpSp>
        <p:nvGrpSpPr>
          <p:cNvPr id="587" name="Google Shape;587;p57"/>
          <p:cNvGrpSpPr/>
          <p:nvPr/>
        </p:nvGrpSpPr>
        <p:grpSpPr>
          <a:xfrm>
            <a:off x="-9525" y="1685925"/>
            <a:ext cx="4570413" cy="3043239"/>
            <a:chOff x="1248778" y="1613056"/>
            <a:chExt cx="4570683" cy="3042865"/>
          </a:xfrm>
        </p:grpSpPr>
        <p:sp>
          <p:nvSpPr>
            <p:cNvPr id="588" name="Google Shape;588;p57"/>
            <p:cNvSpPr/>
            <p:nvPr/>
          </p:nvSpPr>
          <p:spPr>
            <a:xfrm>
              <a:off x="1829837" y="1660675"/>
              <a:ext cx="3989624" cy="2982546"/>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Libre Baskerville"/>
                <a:ea typeface="Libre Baskerville"/>
                <a:cs typeface="Libre Baskerville"/>
                <a:sym typeface="Libre Baskerville"/>
              </a:endParaRPr>
            </a:p>
          </p:txBody>
        </p:sp>
        <p:grpSp>
          <p:nvGrpSpPr>
            <p:cNvPr id="589" name="Google Shape;589;p57"/>
            <p:cNvGrpSpPr/>
            <p:nvPr/>
          </p:nvGrpSpPr>
          <p:grpSpPr>
            <a:xfrm>
              <a:off x="1248778" y="1613056"/>
              <a:ext cx="593532" cy="3042865"/>
              <a:chOff x="1248778" y="1613056"/>
              <a:chExt cx="593532" cy="3042865"/>
            </a:xfrm>
          </p:grpSpPr>
          <p:cxnSp>
            <p:nvCxnSpPr>
              <p:cNvPr id="590" name="Google Shape;590;p57"/>
              <p:cNvCxnSpPr/>
              <p:nvPr/>
            </p:nvCxnSpPr>
            <p:spPr>
              <a:xfrm rot="5400000">
                <a:off x="313958" y="3152743"/>
                <a:ext cx="3006355" cy="0"/>
              </a:xfrm>
              <a:prstGeom prst="straightConnector1">
                <a:avLst/>
              </a:prstGeom>
              <a:noFill/>
              <a:ln cap="flat" cmpd="sng" w="28575">
                <a:solidFill>
                  <a:schemeClr val="dk1"/>
                </a:solidFill>
                <a:prstDash val="solid"/>
                <a:round/>
                <a:headEnd len="sm" w="sm" type="none"/>
                <a:tailEnd len="sm" w="sm" type="none"/>
              </a:ln>
            </p:spPr>
          </p:cxnSp>
          <p:sp>
            <p:nvSpPr>
              <p:cNvPr id="591" name="Google Shape;591;p57"/>
              <p:cNvSpPr txBox="1"/>
              <p:nvPr/>
            </p:nvSpPr>
            <p:spPr>
              <a:xfrm>
                <a:off x="1248778" y="1613056"/>
                <a:ext cx="593532" cy="523233"/>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400">
                    <a:solidFill>
                      <a:schemeClr val="dk1"/>
                    </a:solidFill>
                    <a:latin typeface="Arial"/>
                    <a:ea typeface="Arial"/>
                    <a:cs typeface="Arial"/>
                    <a:sym typeface="Arial"/>
                  </a:rPr>
                  <a:t>Price</a:t>
                </a:r>
                <a:endParaRPr/>
              </a:p>
              <a:p>
                <a:pPr indent="0" lvl="0" marL="0" marR="0" rtl="0" algn="r">
                  <a:spcBef>
                    <a:spcPts val="0"/>
                  </a:spcBef>
                  <a:spcAft>
                    <a:spcPts val="0"/>
                  </a:spcAft>
                  <a:buNone/>
                </a:pPr>
                <a:r>
                  <a:rPr lang="en-US" sz="1400">
                    <a:solidFill>
                      <a:schemeClr val="dk1"/>
                    </a:solidFill>
                    <a:latin typeface="Arial"/>
                    <a:ea typeface="Arial"/>
                    <a:cs typeface="Arial"/>
                    <a:sym typeface="Arial"/>
                  </a:rPr>
                  <a:t>level</a:t>
                </a:r>
                <a:endParaRPr/>
              </a:p>
            </p:txBody>
          </p:sp>
        </p:grpSp>
      </p:grpSp>
      <p:sp>
        <p:nvSpPr>
          <p:cNvPr id="592" name="Google Shape;592;p57"/>
          <p:cNvSpPr txBox="1"/>
          <p:nvPr/>
        </p:nvSpPr>
        <p:spPr>
          <a:xfrm>
            <a:off x="98567" y="5411789"/>
            <a:ext cx="8990013" cy="1384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Panel (a) shows the model of aggregate demand and aggregate supply. When the aggregate-supply curve shifts to the left from AS</a:t>
            </a:r>
            <a:r>
              <a:rPr baseline="-25000" lang="en-US" sz="1400">
                <a:solidFill>
                  <a:schemeClr val="dk1"/>
                </a:solidFill>
                <a:latin typeface="Arial"/>
                <a:ea typeface="Arial"/>
                <a:cs typeface="Arial"/>
                <a:sym typeface="Arial"/>
              </a:rPr>
              <a:t>1</a:t>
            </a:r>
            <a:r>
              <a:rPr lang="en-US" sz="1400">
                <a:solidFill>
                  <a:schemeClr val="dk1"/>
                </a:solidFill>
                <a:latin typeface="Arial"/>
                <a:ea typeface="Arial"/>
                <a:cs typeface="Arial"/>
                <a:sym typeface="Arial"/>
              </a:rPr>
              <a:t> to AS</a:t>
            </a:r>
            <a:r>
              <a:rPr baseline="-25000" lang="en-US" sz="1400">
                <a:solidFill>
                  <a:schemeClr val="dk1"/>
                </a:solidFill>
                <a:latin typeface="Arial"/>
                <a:ea typeface="Arial"/>
                <a:cs typeface="Arial"/>
                <a:sym typeface="Arial"/>
              </a:rPr>
              <a:t>2</a:t>
            </a:r>
            <a:r>
              <a:rPr lang="en-US" sz="1400">
                <a:solidFill>
                  <a:schemeClr val="dk1"/>
                </a:solidFill>
                <a:latin typeface="Arial"/>
                <a:ea typeface="Arial"/>
                <a:cs typeface="Arial"/>
                <a:sym typeface="Arial"/>
              </a:rPr>
              <a:t>, the equilibrium moves from point A to point B. Output falls from Y</a:t>
            </a:r>
            <a:r>
              <a:rPr baseline="-25000" lang="en-US" sz="1400">
                <a:solidFill>
                  <a:schemeClr val="dk1"/>
                </a:solidFill>
                <a:latin typeface="Arial"/>
                <a:ea typeface="Arial"/>
                <a:cs typeface="Arial"/>
                <a:sym typeface="Arial"/>
              </a:rPr>
              <a:t>1</a:t>
            </a:r>
            <a:r>
              <a:rPr lang="en-US" sz="1400">
                <a:solidFill>
                  <a:schemeClr val="dk1"/>
                </a:solidFill>
                <a:latin typeface="Arial"/>
                <a:ea typeface="Arial"/>
                <a:cs typeface="Arial"/>
                <a:sym typeface="Arial"/>
              </a:rPr>
              <a:t> to Y</a:t>
            </a:r>
            <a:r>
              <a:rPr baseline="-25000" lang="en-US" sz="1400">
                <a:solidFill>
                  <a:schemeClr val="dk1"/>
                </a:solidFill>
                <a:latin typeface="Arial"/>
                <a:ea typeface="Arial"/>
                <a:cs typeface="Arial"/>
                <a:sym typeface="Arial"/>
              </a:rPr>
              <a:t>2</a:t>
            </a:r>
            <a:r>
              <a:rPr lang="en-US" sz="1400">
                <a:solidFill>
                  <a:schemeClr val="dk1"/>
                </a:solidFill>
                <a:latin typeface="Arial"/>
                <a:ea typeface="Arial"/>
                <a:cs typeface="Arial"/>
                <a:sym typeface="Arial"/>
              </a:rPr>
              <a:t>, and the price level rises from P</a:t>
            </a:r>
            <a:r>
              <a:rPr baseline="-25000" lang="en-US" sz="1400">
                <a:solidFill>
                  <a:schemeClr val="dk1"/>
                </a:solidFill>
                <a:latin typeface="Arial"/>
                <a:ea typeface="Arial"/>
                <a:cs typeface="Arial"/>
                <a:sym typeface="Arial"/>
              </a:rPr>
              <a:t>1</a:t>
            </a:r>
            <a:r>
              <a:rPr lang="en-US" sz="1400">
                <a:solidFill>
                  <a:schemeClr val="dk1"/>
                </a:solidFill>
                <a:latin typeface="Arial"/>
                <a:ea typeface="Arial"/>
                <a:cs typeface="Arial"/>
                <a:sym typeface="Arial"/>
              </a:rPr>
              <a:t> to P</a:t>
            </a:r>
            <a:r>
              <a:rPr baseline="-25000" lang="en-US" sz="1400">
                <a:solidFill>
                  <a:schemeClr val="dk1"/>
                </a:solidFill>
                <a:latin typeface="Arial"/>
                <a:ea typeface="Arial"/>
                <a:cs typeface="Arial"/>
                <a:sym typeface="Arial"/>
              </a:rPr>
              <a:t>2</a:t>
            </a:r>
            <a:r>
              <a:rPr lang="en-US" sz="1400">
                <a:solidFill>
                  <a:schemeClr val="dk1"/>
                </a:solidFill>
                <a:latin typeface="Arial"/>
                <a:ea typeface="Arial"/>
                <a:cs typeface="Arial"/>
                <a:sym typeface="Arial"/>
              </a:rPr>
              <a:t>. Panel (b) shows the short-run trade-off between inflation and unemployment. The adverse shift in aggregate supply moves the economy from a point with lower unemployment and lower inflation (point A) to a point with higher unemployment and higher inflation (point B). The short-run Phillips curve shifts</a:t>
            </a:r>
            <a:endParaRPr/>
          </a:p>
          <a:p>
            <a:pPr indent="0" lvl="0" marL="0" marR="0" rtl="0" algn="l">
              <a:spcBef>
                <a:spcPts val="0"/>
              </a:spcBef>
              <a:spcAft>
                <a:spcPts val="0"/>
              </a:spcAft>
              <a:buNone/>
            </a:pPr>
            <a:r>
              <a:rPr lang="en-US" sz="1400">
                <a:solidFill>
                  <a:schemeClr val="dk1"/>
                </a:solidFill>
                <a:latin typeface="Arial"/>
                <a:ea typeface="Arial"/>
                <a:cs typeface="Arial"/>
                <a:sym typeface="Arial"/>
              </a:rPr>
              <a:t> to the right from PC</a:t>
            </a:r>
            <a:r>
              <a:rPr baseline="-25000" lang="en-US" sz="1400">
                <a:solidFill>
                  <a:schemeClr val="dk1"/>
                </a:solidFill>
                <a:latin typeface="Arial"/>
                <a:ea typeface="Arial"/>
                <a:cs typeface="Arial"/>
                <a:sym typeface="Arial"/>
              </a:rPr>
              <a:t>1</a:t>
            </a:r>
            <a:r>
              <a:rPr lang="en-US" sz="1400">
                <a:solidFill>
                  <a:schemeClr val="dk1"/>
                </a:solidFill>
                <a:latin typeface="Arial"/>
                <a:ea typeface="Arial"/>
                <a:cs typeface="Arial"/>
                <a:sym typeface="Arial"/>
              </a:rPr>
              <a:t> to PC</a:t>
            </a:r>
            <a:r>
              <a:rPr baseline="-25000" lang="en-US" sz="1400">
                <a:solidFill>
                  <a:schemeClr val="dk1"/>
                </a:solidFill>
                <a:latin typeface="Arial"/>
                <a:ea typeface="Arial"/>
                <a:cs typeface="Arial"/>
                <a:sym typeface="Arial"/>
              </a:rPr>
              <a:t>2</a:t>
            </a:r>
            <a:r>
              <a:rPr lang="en-US" sz="1400">
                <a:solidFill>
                  <a:schemeClr val="dk1"/>
                </a:solidFill>
                <a:latin typeface="Arial"/>
                <a:ea typeface="Arial"/>
                <a:cs typeface="Arial"/>
                <a:sym typeface="Arial"/>
              </a:rPr>
              <a:t>. Policymakers now face a worse trade-off between inflation and unemployment.</a:t>
            </a:r>
            <a:endParaRPr/>
          </a:p>
        </p:txBody>
      </p:sp>
      <p:grpSp>
        <p:nvGrpSpPr>
          <p:cNvPr id="593" name="Google Shape;593;p57"/>
          <p:cNvGrpSpPr/>
          <p:nvPr/>
        </p:nvGrpSpPr>
        <p:grpSpPr>
          <a:xfrm>
            <a:off x="412750" y="4727575"/>
            <a:ext cx="4449763" cy="341313"/>
            <a:chOff x="1672441" y="4655126"/>
            <a:chExt cx="4448822" cy="341766"/>
          </a:xfrm>
        </p:grpSpPr>
        <p:cxnSp>
          <p:nvCxnSpPr>
            <p:cNvPr id="594" name="Google Shape;594;p57"/>
            <p:cNvCxnSpPr/>
            <p:nvPr/>
          </p:nvCxnSpPr>
          <p:spPr>
            <a:xfrm>
              <a:off x="1816873" y="4655126"/>
              <a:ext cx="3882204" cy="0"/>
            </a:xfrm>
            <a:prstGeom prst="straightConnector1">
              <a:avLst/>
            </a:prstGeom>
            <a:noFill/>
            <a:ln cap="flat" cmpd="sng" w="28575">
              <a:solidFill>
                <a:schemeClr val="dk1"/>
              </a:solidFill>
              <a:prstDash val="solid"/>
              <a:round/>
              <a:headEnd len="sm" w="sm" type="none"/>
              <a:tailEnd len="sm" w="sm" type="none"/>
            </a:ln>
          </p:spPr>
        </p:cxnSp>
        <p:sp>
          <p:nvSpPr>
            <p:cNvPr id="595" name="Google Shape;595;p57"/>
            <p:cNvSpPr txBox="1"/>
            <p:nvPr/>
          </p:nvSpPr>
          <p:spPr>
            <a:xfrm>
              <a:off x="4524559" y="4688782"/>
              <a:ext cx="1596704" cy="30811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Quantity of output</a:t>
              </a:r>
              <a:endParaRPr/>
            </a:p>
          </p:txBody>
        </p:sp>
        <p:sp>
          <p:nvSpPr>
            <p:cNvPr id="596" name="Google Shape;596;p57"/>
            <p:cNvSpPr txBox="1"/>
            <p:nvPr/>
          </p:nvSpPr>
          <p:spPr>
            <a:xfrm>
              <a:off x="1672441" y="4665024"/>
              <a:ext cx="284006"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0</a:t>
              </a:r>
              <a:endParaRPr/>
            </a:p>
          </p:txBody>
        </p:sp>
      </p:grpSp>
      <p:sp>
        <p:nvSpPr>
          <p:cNvPr id="597" name="Google Shape;597;p57"/>
          <p:cNvSpPr txBox="1"/>
          <p:nvPr/>
        </p:nvSpPr>
        <p:spPr>
          <a:xfrm>
            <a:off x="914400" y="1254125"/>
            <a:ext cx="2647950" cy="307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rgbClr val="800080"/>
                </a:solidFill>
                <a:latin typeface="Arial"/>
                <a:ea typeface="Arial"/>
                <a:cs typeface="Arial"/>
                <a:sym typeface="Arial"/>
              </a:rPr>
              <a:t>(a) The Model of AD and AS</a:t>
            </a:r>
            <a:endParaRPr/>
          </a:p>
        </p:txBody>
      </p:sp>
      <p:grpSp>
        <p:nvGrpSpPr>
          <p:cNvPr id="598" name="Google Shape;598;p57"/>
          <p:cNvGrpSpPr/>
          <p:nvPr/>
        </p:nvGrpSpPr>
        <p:grpSpPr>
          <a:xfrm>
            <a:off x="4651375" y="1682750"/>
            <a:ext cx="4124325" cy="3055938"/>
            <a:chOff x="1063845" y="1601183"/>
            <a:chExt cx="4124290" cy="3054738"/>
          </a:xfrm>
        </p:grpSpPr>
        <p:sp>
          <p:nvSpPr>
            <p:cNvPr id="599" name="Google Shape;599;p57"/>
            <p:cNvSpPr/>
            <p:nvPr/>
          </p:nvSpPr>
          <p:spPr>
            <a:xfrm>
              <a:off x="1830601" y="1663072"/>
              <a:ext cx="3357534" cy="2980154"/>
            </a:xfrm>
            <a:prstGeom prst="rect">
              <a:avLst/>
            </a:prstGeom>
            <a:solidFill>
              <a:schemeClr val="lt1"/>
            </a:solidFill>
            <a:ln cap="flat" cmpd="sng" w="127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Libre Baskerville"/>
                <a:ea typeface="Libre Baskerville"/>
                <a:cs typeface="Libre Baskerville"/>
                <a:sym typeface="Libre Baskerville"/>
              </a:endParaRPr>
            </a:p>
          </p:txBody>
        </p:sp>
        <p:grpSp>
          <p:nvGrpSpPr>
            <p:cNvPr id="600" name="Google Shape;600;p57"/>
            <p:cNvGrpSpPr/>
            <p:nvPr/>
          </p:nvGrpSpPr>
          <p:grpSpPr>
            <a:xfrm>
              <a:off x="1063845" y="1601183"/>
              <a:ext cx="811519" cy="3054738"/>
              <a:chOff x="1063845" y="1601183"/>
              <a:chExt cx="811519" cy="3054738"/>
            </a:xfrm>
          </p:grpSpPr>
          <p:cxnSp>
            <p:nvCxnSpPr>
              <p:cNvPr id="601" name="Google Shape;601;p57"/>
              <p:cNvCxnSpPr/>
              <p:nvPr/>
            </p:nvCxnSpPr>
            <p:spPr>
              <a:xfrm rot="5400000">
                <a:off x="337347" y="3165841"/>
                <a:ext cx="2969047" cy="11113"/>
              </a:xfrm>
              <a:prstGeom prst="straightConnector1">
                <a:avLst/>
              </a:prstGeom>
              <a:noFill/>
              <a:ln cap="flat" cmpd="sng" w="28575">
                <a:solidFill>
                  <a:schemeClr val="dk1"/>
                </a:solidFill>
                <a:prstDash val="solid"/>
                <a:round/>
                <a:headEnd len="sm" w="sm" type="none"/>
                <a:tailEnd len="sm" w="sm" type="none"/>
              </a:ln>
            </p:spPr>
          </p:cxnSp>
          <p:sp>
            <p:nvSpPr>
              <p:cNvPr id="602" name="Google Shape;602;p57"/>
              <p:cNvSpPr txBox="1"/>
              <p:nvPr/>
            </p:nvSpPr>
            <p:spPr>
              <a:xfrm>
                <a:off x="1063845" y="1601183"/>
                <a:ext cx="811519" cy="523233"/>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400">
                    <a:solidFill>
                      <a:schemeClr val="dk1"/>
                    </a:solidFill>
                    <a:latin typeface="Arial"/>
                    <a:ea typeface="Arial"/>
                    <a:cs typeface="Arial"/>
                    <a:sym typeface="Arial"/>
                  </a:rPr>
                  <a:t>Inflation</a:t>
                </a:r>
                <a:endParaRPr/>
              </a:p>
              <a:p>
                <a:pPr indent="0" lvl="0" marL="0" marR="0" rtl="0" algn="r">
                  <a:spcBef>
                    <a:spcPts val="0"/>
                  </a:spcBef>
                  <a:spcAft>
                    <a:spcPts val="0"/>
                  </a:spcAft>
                  <a:buNone/>
                </a:pPr>
                <a:r>
                  <a:rPr lang="en-US" sz="1400">
                    <a:solidFill>
                      <a:schemeClr val="dk1"/>
                    </a:solidFill>
                    <a:latin typeface="Arial"/>
                    <a:ea typeface="Arial"/>
                    <a:cs typeface="Arial"/>
                    <a:sym typeface="Arial"/>
                  </a:rPr>
                  <a:t>Rate</a:t>
                </a:r>
                <a:endParaRPr/>
              </a:p>
            </p:txBody>
          </p:sp>
        </p:grpSp>
      </p:grpSp>
      <p:grpSp>
        <p:nvGrpSpPr>
          <p:cNvPr id="603" name="Google Shape;603;p57"/>
          <p:cNvGrpSpPr/>
          <p:nvPr/>
        </p:nvGrpSpPr>
        <p:grpSpPr>
          <a:xfrm>
            <a:off x="5260975" y="4737100"/>
            <a:ext cx="3873500" cy="531813"/>
            <a:chOff x="1672441" y="4655132"/>
            <a:chExt cx="3872330" cy="533672"/>
          </a:xfrm>
        </p:grpSpPr>
        <p:cxnSp>
          <p:nvCxnSpPr>
            <p:cNvPr id="604" name="Google Shape;604;p57"/>
            <p:cNvCxnSpPr/>
            <p:nvPr/>
          </p:nvCxnSpPr>
          <p:spPr>
            <a:xfrm>
              <a:off x="1816860" y="4655132"/>
              <a:ext cx="3464465" cy="1594"/>
            </a:xfrm>
            <a:prstGeom prst="straightConnector1">
              <a:avLst/>
            </a:prstGeom>
            <a:noFill/>
            <a:ln cap="flat" cmpd="sng" w="28575">
              <a:solidFill>
                <a:schemeClr val="dk1"/>
              </a:solidFill>
              <a:prstDash val="solid"/>
              <a:round/>
              <a:headEnd len="sm" w="sm" type="none"/>
              <a:tailEnd len="sm" w="sm" type="none"/>
            </a:ln>
          </p:spPr>
        </p:cxnSp>
        <p:sp>
          <p:nvSpPr>
            <p:cNvPr id="605" name="Google Shape;605;p57"/>
            <p:cNvSpPr txBox="1"/>
            <p:nvPr/>
          </p:nvSpPr>
          <p:spPr>
            <a:xfrm>
              <a:off x="4156510" y="4665019"/>
              <a:ext cx="1388261" cy="523785"/>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400">
                  <a:solidFill>
                    <a:schemeClr val="dk1"/>
                  </a:solidFill>
                  <a:latin typeface="Arial"/>
                  <a:ea typeface="Arial"/>
                  <a:cs typeface="Arial"/>
                  <a:sym typeface="Arial"/>
                </a:rPr>
                <a:t>Unemployment</a:t>
              </a:r>
              <a:endParaRPr/>
            </a:p>
            <a:p>
              <a:pPr indent="0" lvl="0" marL="0" marR="0" rtl="0" algn="r">
                <a:spcBef>
                  <a:spcPts val="0"/>
                </a:spcBef>
                <a:spcAft>
                  <a:spcPts val="0"/>
                </a:spcAft>
                <a:buNone/>
              </a:pPr>
              <a:r>
                <a:rPr lang="en-US" sz="1400">
                  <a:solidFill>
                    <a:schemeClr val="dk1"/>
                  </a:solidFill>
                  <a:latin typeface="Arial"/>
                  <a:ea typeface="Arial"/>
                  <a:cs typeface="Arial"/>
                  <a:sym typeface="Arial"/>
                </a:rPr>
                <a:t>Rate</a:t>
              </a:r>
              <a:endParaRPr/>
            </a:p>
          </p:txBody>
        </p:sp>
        <p:sp>
          <p:nvSpPr>
            <p:cNvPr id="606" name="Google Shape;606;p57"/>
            <p:cNvSpPr txBox="1"/>
            <p:nvPr/>
          </p:nvSpPr>
          <p:spPr>
            <a:xfrm>
              <a:off x="1672441" y="4665024"/>
              <a:ext cx="284001" cy="30784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0</a:t>
              </a:r>
              <a:endParaRPr/>
            </a:p>
          </p:txBody>
        </p:sp>
      </p:grpSp>
      <p:sp>
        <p:nvSpPr>
          <p:cNvPr id="607" name="Google Shape;607;p57"/>
          <p:cNvSpPr txBox="1"/>
          <p:nvPr/>
        </p:nvSpPr>
        <p:spPr>
          <a:xfrm>
            <a:off x="6080125" y="1254125"/>
            <a:ext cx="2066925" cy="3079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rgbClr val="800080"/>
                </a:solidFill>
                <a:latin typeface="Arial"/>
                <a:ea typeface="Arial"/>
                <a:cs typeface="Arial"/>
                <a:sym typeface="Arial"/>
              </a:rPr>
              <a:t>(b) The Phillips Curve</a:t>
            </a:r>
            <a:endParaRPr/>
          </a:p>
        </p:txBody>
      </p:sp>
      <p:grpSp>
        <p:nvGrpSpPr>
          <p:cNvPr id="608" name="Google Shape;608;p57"/>
          <p:cNvGrpSpPr/>
          <p:nvPr/>
        </p:nvGrpSpPr>
        <p:grpSpPr>
          <a:xfrm>
            <a:off x="5557838" y="2208213"/>
            <a:ext cx="2519362" cy="2506662"/>
            <a:chOff x="1120528" y="1582526"/>
            <a:chExt cx="2518262" cy="2509062"/>
          </a:xfrm>
        </p:grpSpPr>
        <p:cxnSp>
          <p:nvCxnSpPr>
            <p:cNvPr id="609" name="Google Shape;609;p57"/>
            <p:cNvCxnSpPr/>
            <p:nvPr/>
          </p:nvCxnSpPr>
          <p:spPr>
            <a:xfrm rot="10800000">
              <a:off x="1120528" y="1582526"/>
              <a:ext cx="1564592" cy="2176957"/>
            </a:xfrm>
            <a:prstGeom prst="straightConnector1">
              <a:avLst/>
            </a:prstGeom>
            <a:noFill/>
            <a:ln cap="flat" cmpd="sng" w="38100">
              <a:solidFill>
                <a:srgbClr val="000099"/>
              </a:solidFill>
              <a:prstDash val="solid"/>
              <a:round/>
              <a:headEnd len="sm" w="sm" type="none"/>
              <a:tailEnd len="sm" w="sm" type="none"/>
            </a:ln>
          </p:spPr>
        </p:cxnSp>
        <p:sp>
          <p:nvSpPr>
            <p:cNvPr id="610" name="Google Shape;610;p57"/>
            <p:cNvSpPr txBox="1"/>
            <p:nvPr/>
          </p:nvSpPr>
          <p:spPr>
            <a:xfrm>
              <a:off x="1949442" y="3783519"/>
              <a:ext cx="1689348" cy="30806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Phillips curve, PC</a:t>
              </a:r>
              <a:r>
                <a:rPr baseline="-25000" lang="en-US" sz="1400">
                  <a:solidFill>
                    <a:schemeClr val="dk1"/>
                  </a:solidFill>
                  <a:latin typeface="Arial"/>
                  <a:ea typeface="Arial"/>
                  <a:cs typeface="Arial"/>
                  <a:sym typeface="Arial"/>
                </a:rPr>
                <a:t>1</a:t>
              </a:r>
              <a:endParaRPr/>
            </a:p>
          </p:txBody>
        </p:sp>
      </p:grpSp>
      <p:grpSp>
        <p:nvGrpSpPr>
          <p:cNvPr id="611" name="Google Shape;611;p57"/>
          <p:cNvGrpSpPr/>
          <p:nvPr/>
        </p:nvGrpSpPr>
        <p:grpSpPr>
          <a:xfrm>
            <a:off x="985838" y="2363788"/>
            <a:ext cx="3259137" cy="2317750"/>
            <a:chOff x="1085322" y="1641832"/>
            <a:chExt cx="3257229" cy="2319087"/>
          </a:xfrm>
        </p:grpSpPr>
        <p:cxnSp>
          <p:nvCxnSpPr>
            <p:cNvPr id="612" name="Google Shape;612;p57"/>
            <p:cNvCxnSpPr/>
            <p:nvPr/>
          </p:nvCxnSpPr>
          <p:spPr>
            <a:xfrm rot="10800000">
              <a:off x="1085322" y="1641832"/>
              <a:ext cx="2302113" cy="2126888"/>
            </a:xfrm>
            <a:prstGeom prst="straightConnector1">
              <a:avLst/>
            </a:prstGeom>
            <a:noFill/>
            <a:ln cap="flat" cmpd="sng" w="38100">
              <a:solidFill>
                <a:srgbClr val="000099"/>
              </a:solidFill>
              <a:prstDash val="solid"/>
              <a:round/>
              <a:headEnd len="sm" w="sm" type="none"/>
              <a:tailEnd len="sm" w="sm" type="none"/>
            </a:ln>
          </p:spPr>
        </p:cxnSp>
        <p:sp>
          <p:nvSpPr>
            <p:cNvPr id="613" name="Google Shape;613;p57"/>
            <p:cNvSpPr txBox="1"/>
            <p:nvPr/>
          </p:nvSpPr>
          <p:spPr>
            <a:xfrm>
              <a:off x="3333014" y="3437440"/>
              <a:ext cx="1009537" cy="52347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400">
                  <a:solidFill>
                    <a:schemeClr val="dk1"/>
                  </a:solidFill>
                  <a:latin typeface="Arial"/>
                  <a:ea typeface="Arial"/>
                  <a:cs typeface="Arial"/>
                  <a:sym typeface="Arial"/>
                </a:rPr>
                <a:t>demand</a:t>
              </a:r>
              <a:endParaRPr baseline="-25000" sz="1400">
                <a:solidFill>
                  <a:schemeClr val="dk1"/>
                </a:solidFill>
                <a:latin typeface="Arial"/>
                <a:ea typeface="Arial"/>
                <a:cs typeface="Arial"/>
                <a:sym typeface="Arial"/>
              </a:endParaRPr>
            </a:p>
          </p:txBody>
        </p:sp>
      </p:grpSp>
      <p:grpSp>
        <p:nvGrpSpPr>
          <p:cNvPr id="614" name="Google Shape;614;p57"/>
          <p:cNvGrpSpPr/>
          <p:nvPr/>
        </p:nvGrpSpPr>
        <p:grpSpPr>
          <a:xfrm>
            <a:off x="1211263" y="2617788"/>
            <a:ext cx="3349625" cy="1728787"/>
            <a:chOff x="1463275" y="2048447"/>
            <a:chExt cx="3346931" cy="1729316"/>
          </a:xfrm>
        </p:grpSpPr>
        <p:cxnSp>
          <p:nvCxnSpPr>
            <p:cNvPr id="615" name="Google Shape;615;p57"/>
            <p:cNvCxnSpPr/>
            <p:nvPr/>
          </p:nvCxnSpPr>
          <p:spPr>
            <a:xfrm flipH="1" rot="10800000">
              <a:off x="1463275" y="2292997"/>
              <a:ext cx="2301609" cy="1484766"/>
            </a:xfrm>
            <a:prstGeom prst="straightConnector1">
              <a:avLst/>
            </a:prstGeom>
            <a:noFill/>
            <a:ln cap="flat" cmpd="sng" w="38100">
              <a:solidFill>
                <a:srgbClr val="000099"/>
              </a:solidFill>
              <a:prstDash val="solid"/>
              <a:round/>
              <a:headEnd len="sm" w="sm" type="none"/>
              <a:tailEnd len="sm" w="sm" type="none"/>
            </a:ln>
          </p:spPr>
        </p:cxnSp>
        <p:sp>
          <p:nvSpPr>
            <p:cNvPr id="616" name="Google Shape;616;p57"/>
            <p:cNvSpPr txBox="1"/>
            <p:nvPr/>
          </p:nvSpPr>
          <p:spPr>
            <a:xfrm>
              <a:off x="3724512" y="2048447"/>
              <a:ext cx="1085694" cy="52320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Aggregate</a:t>
              </a:r>
              <a:endParaRPr/>
            </a:p>
            <a:p>
              <a:pPr indent="0" lvl="0" marL="0" marR="0" rtl="0" algn="ctr">
                <a:spcBef>
                  <a:spcPts val="0"/>
                </a:spcBef>
                <a:spcAft>
                  <a:spcPts val="0"/>
                </a:spcAft>
                <a:buNone/>
              </a:pPr>
              <a:r>
                <a:rPr lang="en-US" sz="1400">
                  <a:solidFill>
                    <a:schemeClr val="dk1"/>
                  </a:solidFill>
                  <a:latin typeface="Arial"/>
                  <a:ea typeface="Arial"/>
                  <a:cs typeface="Arial"/>
                  <a:sym typeface="Arial"/>
                </a:rPr>
                <a:t>supply, AS</a:t>
              </a:r>
              <a:r>
                <a:rPr baseline="-25000" lang="en-US" sz="1400">
                  <a:solidFill>
                    <a:schemeClr val="dk1"/>
                  </a:solidFill>
                  <a:latin typeface="Arial"/>
                  <a:ea typeface="Arial"/>
                  <a:cs typeface="Arial"/>
                  <a:sym typeface="Arial"/>
                </a:rPr>
                <a:t>1</a:t>
              </a:r>
              <a:endParaRPr/>
            </a:p>
          </p:txBody>
        </p:sp>
      </p:grpSp>
      <p:grpSp>
        <p:nvGrpSpPr>
          <p:cNvPr id="617" name="Google Shape;617;p57"/>
          <p:cNvGrpSpPr/>
          <p:nvPr/>
        </p:nvGrpSpPr>
        <p:grpSpPr>
          <a:xfrm>
            <a:off x="1581150" y="3122613"/>
            <a:ext cx="373063" cy="1928812"/>
            <a:chOff x="3475043" y="3247665"/>
            <a:chExt cx="371271" cy="1929092"/>
          </a:xfrm>
        </p:grpSpPr>
        <p:sp>
          <p:nvSpPr>
            <p:cNvPr id="618" name="Google Shape;618;p57"/>
            <p:cNvSpPr txBox="1"/>
            <p:nvPr/>
          </p:nvSpPr>
          <p:spPr>
            <a:xfrm>
              <a:off x="3475043" y="4868857"/>
              <a:ext cx="371271" cy="307900"/>
            </a:xfrm>
            <a:prstGeom prst="rect">
              <a:avLst/>
            </a:prstGeom>
            <a:noFill/>
            <a:ln>
              <a:noFill/>
            </a:ln>
          </p:spPr>
          <p:txBody>
            <a:bodyPr anchorCtr="0" anchor="t" bIns="45700" lIns="91425" spcFirstLastPara="1" rIns="91425" wrap="square" tIns="45700">
              <a:noAutofit/>
            </a:bodyPr>
            <a:lstStyle/>
            <a:p>
              <a:pPr indent="0" lvl="0" marL="0" marR="0" rtl="0" algn="r">
                <a:spcBef>
                  <a:spcPts val="0"/>
                </a:spcBef>
                <a:spcAft>
                  <a:spcPts val="0"/>
                </a:spcAft>
                <a:buNone/>
              </a:pPr>
              <a:r>
                <a:rPr lang="en-US" sz="1400">
                  <a:solidFill>
                    <a:schemeClr val="dk1"/>
                  </a:solidFill>
                  <a:latin typeface="Arial"/>
                  <a:ea typeface="Arial"/>
                  <a:cs typeface="Arial"/>
                  <a:sym typeface="Arial"/>
                </a:rPr>
                <a:t>Y</a:t>
              </a:r>
              <a:r>
                <a:rPr baseline="-25000" lang="en-US" sz="1400">
                  <a:solidFill>
                    <a:schemeClr val="dk1"/>
                  </a:solidFill>
                  <a:latin typeface="Arial"/>
                  <a:ea typeface="Arial"/>
                  <a:cs typeface="Arial"/>
                  <a:sym typeface="Arial"/>
                </a:rPr>
                <a:t>2</a:t>
              </a:r>
              <a:endParaRPr/>
            </a:p>
          </p:txBody>
        </p:sp>
        <p:cxnSp>
          <p:nvCxnSpPr>
            <p:cNvPr id="619" name="Google Shape;619;p57"/>
            <p:cNvCxnSpPr/>
            <p:nvPr/>
          </p:nvCxnSpPr>
          <p:spPr>
            <a:xfrm rot="5400000">
              <a:off x="2863627" y="4047087"/>
              <a:ext cx="1598844" cy="0"/>
            </a:xfrm>
            <a:prstGeom prst="straightConnector1">
              <a:avLst/>
            </a:prstGeom>
            <a:noFill/>
            <a:ln cap="flat" cmpd="sng" w="9525">
              <a:solidFill>
                <a:schemeClr val="dk1"/>
              </a:solidFill>
              <a:prstDash val="dot"/>
              <a:round/>
              <a:headEnd len="sm" w="sm" type="none"/>
              <a:tailEnd len="sm" w="sm" type="none"/>
            </a:ln>
          </p:spPr>
        </p:cxnSp>
      </p:grpSp>
      <p:grpSp>
        <p:nvGrpSpPr>
          <p:cNvPr id="620" name="Google Shape;620;p57"/>
          <p:cNvGrpSpPr/>
          <p:nvPr/>
        </p:nvGrpSpPr>
        <p:grpSpPr>
          <a:xfrm>
            <a:off x="128588" y="3232150"/>
            <a:ext cx="2357437" cy="511175"/>
            <a:chOff x="127938" y="3600553"/>
            <a:chExt cx="2357343" cy="511637"/>
          </a:xfrm>
        </p:grpSpPr>
        <p:grpSp>
          <p:nvGrpSpPr>
            <p:cNvPr id="621" name="Google Shape;621;p57"/>
            <p:cNvGrpSpPr/>
            <p:nvPr/>
          </p:nvGrpSpPr>
          <p:grpSpPr>
            <a:xfrm>
              <a:off x="127938" y="3804413"/>
              <a:ext cx="2292950" cy="307777"/>
              <a:chOff x="368215" y="2939306"/>
              <a:chExt cx="2291190" cy="307579"/>
            </a:xfrm>
          </p:grpSpPr>
          <p:grpSp>
            <p:nvGrpSpPr>
              <p:cNvPr id="622" name="Google Shape;622;p57"/>
              <p:cNvGrpSpPr/>
              <p:nvPr/>
            </p:nvGrpSpPr>
            <p:grpSpPr>
              <a:xfrm>
                <a:off x="368215" y="2939306"/>
                <a:ext cx="2196912" cy="307579"/>
                <a:chOff x="1401350" y="3008390"/>
                <a:chExt cx="2196892" cy="307579"/>
              </a:xfrm>
            </p:grpSpPr>
            <p:cxnSp>
              <p:nvCxnSpPr>
                <p:cNvPr id="623" name="Google Shape;623;p57"/>
                <p:cNvCxnSpPr/>
                <p:nvPr/>
              </p:nvCxnSpPr>
              <p:spPr>
                <a:xfrm>
                  <a:off x="1831211" y="3173057"/>
                  <a:ext cx="1767031" cy="9527"/>
                </a:xfrm>
                <a:prstGeom prst="straightConnector1">
                  <a:avLst/>
                </a:prstGeom>
                <a:noFill/>
                <a:ln cap="flat" cmpd="sng" w="9525">
                  <a:solidFill>
                    <a:schemeClr val="dk1"/>
                  </a:solidFill>
                  <a:prstDash val="dot"/>
                  <a:round/>
                  <a:headEnd len="sm" w="sm" type="none"/>
                  <a:tailEnd len="sm" w="sm" type="none"/>
                </a:ln>
              </p:spPr>
            </p:cxnSp>
            <p:sp>
              <p:nvSpPr>
                <p:cNvPr id="624" name="Google Shape;624;p57"/>
                <p:cNvSpPr txBox="1"/>
                <p:nvPr/>
              </p:nvSpPr>
              <p:spPr>
                <a:xfrm>
                  <a:off x="1401350" y="3008390"/>
                  <a:ext cx="371929" cy="3075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P</a:t>
                  </a:r>
                  <a:r>
                    <a:rPr baseline="-25000" lang="en-US" sz="1400">
                      <a:solidFill>
                        <a:schemeClr val="dk1"/>
                      </a:solidFill>
                      <a:latin typeface="Arial"/>
                      <a:ea typeface="Arial"/>
                      <a:cs typeface="Arial"/>
                      <a:sym typeface="Arial"/>
                    </a:rPr>
                    <a:t>1</a:t>
                  </a:r>
                  <a:endParaRPr/>
                </a:p>
              </p:txBody>
            </p:sp>
          </p:grpSp>
          <p:sp>
            <p:nvSpPr>
              <p:cNvPr id="625" name="Google Shape;625;p57"/>
              <p:cNvSpPr/>
              <p:nvPr/>
            </p:nvSpPr>
            <p:spPr>
              <a:xfrm>
                <a:off x="2513198" y="3031140"/>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26" name="Google Shape;626;p57"/>
            <p:cNvSpPr txBox="1"/>
            <p:nvPr/>
          </p:nvSpPr>
          <p:spPr>
            <a:xfrm>
              <a:off x="2180389" y="3600553"/>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A</a:t>
              </a:r>
              <a:endParaRPr baseline="-25000" sz="1400">
                <a:solidFill>
                  <a:schemeClr val="dk1"/>
                </a:solidFill>
                <a:latin typeface="Arial"/>
                <a:ea typeface="Arial"/>
                <a:cs typeface="Arial"/>
                <a:sym typeface="Arial"/>
              </a:endParaRPr>
            </a:p>
          </p:txBody>
        </p:sp>
      </p:grpSp>
      <p:grpSp>
        <p:nvGrpSpPr>
          <p:cNvPr id="627" name="Google Shape;627;p57"/>
          <p:cNvGrpSpPr/>
          <p:nvPr/>
        </p:nvGrpSpPr>
        <p:grpSpPr>
          <a:xfrm>
            <a:off x="2184400" y="3609975"/>
            <a:ext cx="373063" cy="1441450"/>
            <a:chOff x="3024721" y="3734747"/>
            <a:chExt cx="371272" cy="1442009"/>
          </a:xfrm>
        </p:grpSpPr>
        <p:sp>
          <p:nvSpPr>
            <p:cNvPr id="628" name="Google Shape;628;p57"/>
            <p:cNvSpPr txBox="1"/>
            <p:nvPr/>
          </p:nvSpPr>
          <p:spPr>
            <a:xfrm>
              <a:off x="3024721" y="4868856"/>
              <a:ext cx="371272" cy="3079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Y</a:t>
              </a:r>
              <a:r>
                <a:rPr baseline="-25000" lang="en-US" sz="1400">
                  <a:solidFill>
                    <a:schemeClr val="dk1"/>
                  </a:solidFill>
                  <a:latin typeface="Arial"/>
                  <a:ea typeface="Arial"/>
                  <a:cs typeface="Arial"/>
                  <a:sym typeface="Arial"/>
                </a:rPr>
                <a:t>1</a:t>
              </a:r>
              <a:endParaRPr/>
            </a:p>
          </p:txBody>
        </p:sp>
        <p:cxnSp>
          <p:nvCxnSpPr>
            <p:cNvPr id="629" name="Google Shape;629;p57"/>
            <p:cNvCxnSpPr/>
            <p:nvPr/>
          </p:nvCxnSpPr>
          <p:spPr>
            <a:xfrm flipH="1" rot="-5400000">
              <a:off x="2640298" y="4285058"/>
              <a:ext cx="1111681" cy="11059"/>
            </a:xfrm>
            <a:prstGeom prst="straightConnector1">
              <a:avLst/>
            </a:prstGeom>
            <a:noFill/>
            <a:ln cap="flat" cmpd="sng" w="9525">
              <a:solidFill>
                <a:schemeClr val="dk1"/>
              </a:solidFill>
              <a:prstDash val="dot"/>
              <a:round/>
              <a:headEnd len="sm" w="sm" type="none"/>
              <a:tailEnd len="sm" w="sm" type="none"/>
            </a:ln>
          </p:spPr>
        </p:cxnSp>
      </p:grpSp>
      <p:grpSp>
        <p:nvGrpSpPr>
          <p:cNvPr id="630" name="Google Shape;630;p57"/>
          <p:cNvGrpSpPr/>
          <p:nvPr/>
        </p:nvGrpSpPr>
        <p:grpSpPr>
          <a:xfrm>
            <a:off x="793750" y="2092325"/>
            <a:ext cx="2838450" cy="1646238"/>
            <a:chOff x="1463275" y="2131579"/>
            <a:chExt cx="2836439" cy="1646184"/>
          </a:xfrm>
        </p:grpSpPr>
        <p:cxnSp>
          <p:nvCxnSpPr>
            <p:cNvPr id="631" name="Google Shape;631;p57"/>
            <p:cNvCxnSpPr/>
            <p:nvPr/>
          </p:nvCxnSpPr>
          <p:spPr>
            <a:xfrm flipH="1" rot="10800000">
              <a:off x="1463275" y="2293499"/>
              <a:ext cx="2301831" cy="1484264"/>
            </a:xfrm>
            <a:prstGeom prst="straightConnector1">
              <a:avLst/>
            </a:prstGeom>
            <a:noFill/>
            <a:ln cap="flat" cmpd="sng" w="38100">
              <a:solidFill>
                <a:srgbClr val="C00000"/>
              </a:solidFill>
              <a:prstDash val="solid"/>
              <a:round/>
              <a:headEnd len="sm" w="sm" type="none"/>
              <a:tailEnd len="sm" w="sm" type="none"/>
            </a:ln>
          </p:spPr>
        </p:cxnSp>
        <p:sp>
          <p:nvSpPr>
            <p:cNvPr id="632" name="Google Shape;632;p57"/>
            <p:cNvSpPr txBox="1"/>
            <p:nvPr/>
          </p:nvSpPr>
          <p:spPr>
            <a:xfrm>
              <a:off x="3807585" y="2131579"/>
              <a:ext cx="492129" cy="307768"/>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AS</a:t>
              </a:r>
              <a:r>
                <a:rPr baseline="-25000" lang="en-US" sz="1400">
                  <a:solidFill>
                    <a:schemeClr val="dk1"/>
                  </a:solidFill>
                  <a:latin typeface="Arial"/>
                  <a:ea typeface="Arial"/>
                  <a:cs typeface="Arial"/>
                  <a:sym typeface="Arial"/>
                </a:rPr>
                <a:t>2</a:t>
              </a:r>
              <a:endParaRPr/>
            </a:p>
          </p:txBody>
        </p:sp>
      </p:grpSp>
      <p:grpSp>
        <p:nvGrpSpPr>
          <p:cNvPr id="633" name="Google Shape;633;p57"/>
          <p:cNvGrpSpPr/>
          <p:nvPr/>
        </p:nvGrpSpPr>
        <p:grpSpPr>
          <a:xfrm>
            <a:off x="6232525" y="1922463"/>
            <a:ext cx="2114550" cy="2482850"/>
            <a:chOff x="1120528" y="1582526"/>
            <a:chExt cx="2114317" cy="2485289"/>
          </a:xfrm>
        </p:grpSpPr>
        <p:cxnSp>
          <p:nvCxnSpPr>
            <p:cNvPr id="634" name="Google Shape;634;p57"/>
            <p:cNvCxnSpPr/>
            <p:nvPr/>
          </p:nvCxnSpPr>
          <p:spPr>
            <a:xfrm rot="10800000">
              <a:off x="1120528" y="1582526"/>
              <a:ext cx="1565103" cy="2177011"/>
            </a:xfrm>
            <a:prstGeom prst="straightConnector1">
              <a:avLst/>
            </a:prstGeom>
            <a:noFill/>
            <a:ln cap="flat" cmpd="sng" w="38100">
              <a:solidFill>
                <a:srgbClr val="C00000"/>
              </a:solidFill>
              <a:prstDash val="solid"/>
              <a:round/>
              <a:headEnd len="sm" w="sm" type="none"/>
              <a:tailEnd len="sm" w="sm" type="none"/>
            </a:ln>
          </p:spPr>
        </p:cxnSp>
        <p:sp>
          <p:nvSpPr>
            <p:cNvPr id="635" name="Google Shape;635;p57"/>
            <p:cNvSpPr txBox="1"/>
            <p:nvPr/>
          </p:nvSpPr>
          <p:spPr>
            <a:xfrm>
              <a:off x="2732945" y="3759746"/>
              <a:ext cx="501900" cy="30806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US" sz="1400">
                  <a:solidFill>
                    <a:schemeClr val="dk1"/>
                  </a:solidFill>
                  <a:latin typeface="Arial"/>
                  <a:ea typeface="Arial"/>
                  <a:cs typeface="Arial"/>
                  <a:sym typeface="Arial"/>
                </a:rPr>
                <a:t>PC</a:t>
              </a:r>
              <a:r>
                <a:rPr baseline="-25000" lang="en-US" sz="1400">
                  <a:solidFill>
                    <a:schemeClr val="dk1"/>
                  </a:solidFill>
                  <a:latin typeface="Arial"/>
                  <a:ea typeface="Arial"/>
                  <a:cs typeface="Arial"/>
                  <a:sym typeface="Arial"/>
                </a:rPr>
                <a:t>2</a:t>
              </a:r>
              <a:endParaRPr/>
            </a:p>
          </p:txBody>
        </p:sp>
      </p:grpSp>
      <p:grpSp>
        <p:nvGrpSpPr>
          <p:cNvPr id="636" name="Google Shape;636;p57"/>
          <p:cNvGrpSpPr/>
          <p:nvPr/>
        </p:nvGrpSpPr>
        <p:grpSpPr>
          <a:xfrm>
            <a:off x="6572250" y="3397250"/>
            <a:ext cx="482600" cy="384175"/>
            <a:chOff x="7699623" y="2494180"/>
            <a:chExt cx="483835" cy="385063"/>
          </a:xfrm>
        </p:grpSpPr>
        <p:sp>
          <p:nvSpPr>
            <p:cNvPr id="637" name="Google Shape;637;p57"/>
            <p:cNvSpPr/>
            <p:nvPr/>
          </p:nvSpPr>
          <p:spPr>
            <a:xfrm>
              <a:off x="7699623" y="2742432"/>
              <a:ext cx="146319" cy="136811"/>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638" name="Google Shape;638;p57"/>
            <p:cNvSpPr txBox="1"/>
            <p:nvPr/>
          </p:nvSpPr>
          <p:spPr>
            <a:xfrm>
              <a:off x="7878566" y="2494180"/>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A</a:t>
              </a:r>
              <a:endParaRPr baseline="-25000" sz="1400">
                <a:solidFill>
                  <a:schemeClr val="dk1"/>
                </a:solidFill>
                <a:latin typeface="Arial"/>
                <a:ea typeface="Arial"/>
                <a:cs typeface="Arial"/>
                <a:sym typeface="Arial"/>
              </a:endParaRPr>
            </a:p>
          </p:txBody>
        </p:sp>
      </p:grpSp>
      <p:grpSp>
        <p:nvGrpSpPr>
          <p:cNvPr id="639" name="Google Shape;639;p57"/>
          <p:cNvGrpSpPr/>
          <p:nvPr/>
        </p:nvGrpSpPr>
        <p:grpSpPr>
          <a:xfrm>
            <a:off x="7080249" y="2871788"/>
            <a:ext cx="484188" cy="385762"/>
            <a:chOff x="7699623" y="2494180"/>
            <a:chExt cx="483835" cy="385063"/>
          </a:xfrm>
        </p:grpSpPr>
        <p:sp>
          <p:nvSpPr>
            <p:cNvPr id="640" name="Google Shape;640;p57"/>
            <p:cNvSpPr/>
            <p:nvPr/>
          </p:nvSpPr>
          <p:spPr>
            <a:xfrm>
              <a:off x="7699623" y="2742432"/>
              <a:ext cx="146319" cy="136811"/>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sp>
          <p:nvSpPr>
            <p:cNvPr id="641" name="Google Shape;641;p57"/>
            <p:cNvSpPr txBox="1"/>
            <p:nvPr/>
          </p:nvSpPr>
          <p:spPr>
            <a:xfrm>
              <a:off x="7878566" y="2494180"/>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B</a:t>
              </a:r>
              <a:endParaRPr baseline="-25000" sz="1400">
                <a:solidFill>
                  <a:schemeClr val="dk1"/>
                </a:solidFill>
                <a:latin typeface="Arial"/>
                <a:ea typeface="Arial"/>
                <a:cs typeface="Arial"/>
                <a:sym typeface="Arial"/>
              </a:endParaRPr>
            </a:p>
          </p:txBody>
        </p:sp>
      </p:grpSp>
      <p:grpSp>
        <p:nvGrpSpPr>
          <p:cNvPr id="642" name="Google Shape;642;p57"/>
          <p:cNvGrpSpPr/>
          <p:nvPr/>
        </p:nvGrpSpPr>
        <p:grpSpPr>
          <a:xfrm>
            <a:off x="119063" y="2755900"/>
            <a:ext cx="1806575" cy="479425"/>
            <a:chOff x="95490" y="2826678"/>
            <a:chExt cx="1805922" cy="480307"/>
          </a:xfrm>
        </p:grpSpPr>
        <p:grpSp>
          <p:nvGrpSpPr>
            <p:cNvPr id="643" name="Google Shape;643;p57"/>
            <p:cNvGrpSpPr/>
            <p:nvPr/>
          </p:nvGrpSpPr>
          <p:grpSpPr>
            <a:xfrm>
              <a:off x="95490" y="2999208"/>
              <a:ext cx="1733202" cy="307777"/>
              <a:chOff x="332474" y="2927439"/>
              <a:chExt cx="1733581" cy="307579"/>
            </a:xfrm>
          </p:grpSpPr>
          <p:grpSp>
            <p:nvGrpSpPr>
              <p:cNvPr id="644" name="Google Shape;644;p57"/>
              <p:cNvGrpSpPr/>
              <p:nvPr/>
            </p:nvGrpSpPr>
            <p:grpSpPr>
              <a:xfrm>
                <a:off x="332474" y="2927439"/>
                <a:ext cx="1685684" cy="307579"/>
                <a:chOff x="1365609" y="2996524"/>
                <a:chExt cx="1685669" cy="307579"/>
              </a:xfrm>
            </p:grpSpPr>
            <p:cxnSp>
              <p:nvCxnSpPr>
                <p:cNvPr id="645" name="Google Shape;645;p57"/>
                <p:cNvCxnSpPr/>
                <p:nvPr/>
              </p:nvCxnSpPr>
              <p:spPr>
                <a:xfrm>
                  <a:off x="1829089" y="3172184"/>
                  <a:ext cx="1222189" cy="7946"/>
                </a:xfrm>
                <a:prstGeom prst="straightConnector1">
                  <a:avLst/>
                </a:prstGeom>
                <a:noFill/>
                <a:ln cap="flat" cmpd="sng" w="9525">
                  <a:solidFill>
                    <a:schemeClr val="dk1"/>
                  </a:solidFill>
                  <a:prstDash val="dot"/>
                  <a:round/>
                  <a:headEnd len="sm" w="sm" type="none"/>
                  <a:tailEnd len="sm" w="sm" type="none"/>
                </a:ln>
              </p:spPr>
            </p:cxnSp>
            <p:sp>
              <p:nvSpPr>
                <p:cNvPr id="646" name="Google Shape;646;p57"/>
                <p:cNvSpPr txBox="1"/>
                <p:nvPr/>
              </p:nvSpPr>
              <p:spPr>
                <a:xfrm>
                  <a:off x="1365609" y="2996524"/>
                  <a:ext cx="372296" cy="30757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P</a:t>
                  </a:r>
                  <a:r>
                    <a:rPr baseline="-25000" lang="en-US" sz="1400">
                      <a:solidFill>
                        <a:schemeClr val="dk1"/>
                      </a:solidFill>
                      <a:latin typeface="Arial"/>
                      <a:ea typeface="Arial"/>
                      <a:cs typeface="Arial"/>
                      <a:sym typeface="Arial"/>
                    </a:rPr>
                    <a:t>2</a:t>
                  </a:r>
                  <a:endParaRPr/>
                </a:p>
              </p:txBody>
            </p:sp>
          </p:grpSp>
          <p:sp>
            <p:nvSpPr>
              <p:cNvPr id="647" name="Google Shape;647;p57"/>
              <p:cNvSpPr/>
              <p:nvPr/>
            </p:nvSpPr>
            <p:spPr>
              <a:xfrm>
                <a:off x="1919848" y="3043009"/>
                <a:ext cx="146207" cy="136723"/>
              </a:xfrm>
              <a:custGeom>
                <a:rect b="b" l="l" r="r" t="t"/>
                <a:pathLst>
                  <a:path extrusionOk="0" h="120000" w="120000">
                    <a:moveTo>
                      <a:pt x="63396" y="120000"/>
                    </a:moveTo>
                    <a:lnTo>
                      <a:pt x="63396" y="120000"/>
                    </a:lnTo>
                    <a:lnTo>
                      <a:pt x="86037" y="114705"/>
                    </a:lnTo>
                    <a:lnTo>
                      <a:pt x="103018" y="102352"/>
                    </a:lnTo>
                    <a:lnTo>
                      <a:pt x="114339" y="79411"/>
                    </a:lnTo>
                    <a:lnTo>
                      <a:pt x="120000" y="56470"/>
                    </a:lnTo>
                    <a:lnTo>
                      <a:pt x="114339" y="33529"/>
                    </a:lnTo>
                    <a:lnTo>
                      <a:pt x="103018" y="15882"/>
                    </a:lnTo>
                    <a:lnTo>
                      <a:pt x="86037" y="5294"/>
                    </a:lnTo>
                    <a:lnTo>
                      <a:pt x="63396" y="0"/>
                    </a:lnTo>
                    <a:lnTo>
                      <a:pt x="40754" y="5294"/>
                    </a:lnTo>
                    <a:lnTo>
                      <a:pt x="16981" y="15882"/>
                    </a:lnTo>
                    <a:lnTo>
                      <a:pt x="5660" y="33529"/>
                    </a:lnTo>
                    <a:lnTo>
                      <a:pt x="0" y="56470"/>
                    </a:lnTo>
                    <a:lnTo>
                      <a:pt x="5660" y="79411"/>
                    </a:lnTo>
                    <a:lnTo>
                      <a:pt x="16981" y="102352"/>
                    </a:lnTo>
                    <a:lnTo>
                      <a:pt x="40754" y="114705"/>
                    </a:lnTo>
                    <a:lnTo>
                      <a:pt x="63396"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400">
                  <a:solidFill>
                    <a:schemeClr val="dk1"/>
                  </a:solidFill>
                  <a:latin typeface="Arial"/>
                  <a:ea typeface="Arial"/>
                  <a:cs typeface="Arial"/>
                  <a:sym typeface="Arial"/>
                </a:endParaRPr>
              </a:p>
            </p:txBody>
          </p:sp>
        </p:grpSp>
        <p:sp>
          <p:nvSpPr>
            <p:cNvPr id="648" name="Google Shape;648;p57"/>
            <p:cNvSpPr txBox="1"/>
            <p:nvPr/>
          </p:nvSpPr>
          <p:spPr>
            <a:xfrm>
              <a:off x="1596520" y="2826678"/>
              <a:ext cx="304892" cy="30777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chemeClr val="dk1"/>
                  </a:solidFill>
                  <a:latin typeface="Arial"/>
                  <a:ea typeface="Arial"/>
                  <a:cs typeface="Arial"/>
                  <a:sym typeface="Arial"/>
                </a:rPr>
                <a:t>B</a:t>
              </a:r>
              <a:endParaRPr baseline="-25000" sz="1400">
                <a:solidFill>
                  <a:schemeClr val="dk1"/>
                </a:solidFill>
                <a:latin typeface="Arial"/>
                <a:ea typeface="Arial"/>
                <a:cs typeface="Arial"/>
                <a:sym typeface="Arial"/>
              </a:endParaRPr>
            </a:p>
          </p:txBody>
        </p:sp>
      </p:grpSp>
      <p:cxnSp>
        <p:nvCxnSpPr>
          <p:cNvPr id="649" name="Google Shape;649;p57"/>
          <p:cNvCxnSpPr/>
          <p:nvPr/>
        </p:nvCxnSpPr>
        <p:spPr>
          <a:xfrm>
            <a:off x="5878513" y="2528888"/>
            <a:ext cx="736600" cy="1587"/>
          </a:xfrm>
          <a:prstGeom prst="straightConnector1">
            <a:avLst/>
          </a:prstGeom>
          <a:noFill/>
          <a:ln cap="flat" cmpd="sng" w="19050">
            <a:solidFill>
              <a:srgbClr val="800080"/>
            </a:solidFill>
            <a:prstDash val="solid"/>
            <a:round/>
            <a:headEnd len="sm" w="sm" type="none"/>
            <a:tailEnd len="med" w="med" type="triangle"/>
          </a:ln>
        </p:spPr>
      </p:cxnSp>
      <p:cxnSp>
        <p:nvCxnSpPr>
          <p:cNvPr id="650" name="Google Shape;650;p57"/>
          <p:cNvCxnSpPr/>
          <p:nvPr/>
        </p:nvCxnSpPr>
        <p:spPr>
          <a:xfrm>
            <a:off x="2254250" y="2871788"/>
            <a:ext cx="1071563" cy="1587"/>
          </a:xfrm>
          <a:prstGeom prst="straightConnector1">
            <a:avLst/>
          </a:prstGeom>
          <a:noFill/>
          <a:ln cap="flat" cmpd="sng" w="19050">
            <a:solidFill>
              <a:srgbClr val="800080"/>
            </a:solidFill>
            <a:prstDash val="solid"/>
            <a:round/>
            <a:headEnd len="med" w="med" type="triangle"/>
            <a:tailEnd len="sm" w="sm" type="none"/>
          </a:ln>
        </p:spPr>
      </p:cxnSp>
      <p:cxnSp>
        <p:nvCxnSpPr>
          <p:cNvPr id="651" name="Google Shape;651;p57"/>
          <p:cNvCxnSpPr/>
          <p:nvPr/>
        </p:nvCxnSpPr>
        <p:spPr>
          <a:xfrm flipH="1" rot="10800000">
            <a:off x="1778000" y="4625975"/>
            <a:ext cx="549275" cy="1588"/>
          </a:xfrm>
          <a:prstGeom prst="straightConnector1">
            <a:avLst/>
          </a:prstGeom>
          <a:noFill/>
          <a:ln cap="flat" cmpd="sng" w="19050">
            <a:solidFill>
              <a:srgbClr val="800080"/>
            </a:solidFill>
            <a:prstDash val="solid"/>
            <a:round/>
            <a:headEnd len="med" w="med" type="triangle"/>
            <a:tailEnd len="sm" w="sm" type="none"/>
          </a:ln>
        </p:spPr>
      </p:cxnSp>
      <p:cxnSp>
        <p:nvCxnSpPr>
          <p:cNvPr id="652" name="Google Shape;652;p57"/>
          <p:cNvCxnSpPr/>
          <p:nvPr/>
        </p:nvCxnSpPr>
        <p:spPr>
          <a:xfrm rot="5400000">
            <a:off x="448469" y="3361531"/>
            <a:ext cx="431800" cy="1588"/>
          </a:xfrm>
          <a:prstGeom prst="straightConnector1">
            <a:avLst/>
          </a:prstGeom>
          <a:noFill/>
          <a:ln cap="flat" cmpd="sng" w="19050">
            <a:solidFill>
              <a:srgbClr val="800080"/>
            </a:solidFill>
            <a:prstDash val="solid"/>
            <a:round/>
            <a:headEnd len="med" w="med" type="triangle"/>
            <a:tailEnd len="sm" w="sm" type="none"/>
          </a:ln>
        </p:spPr>
      </p:cxnSp>
      <p:grpSp>
        <p:nvGrpSpPr>
          <p:cNvPr id="653" name="Google Shape;653;p57"/>
          <p:cNvGrpSpPr/>
          <p:nvPr/>
        </p:nvGrpSpPr>
        <p:grpSpPr>
          <a:xfrm>
            <a:off x="2565400" y="1566863"/>
            <a:ext cx="2093913" cy="1235074"/>
            <a:chOff x="2565072" y="1567544"/>
            <a:chExt cx="2093843" cy="1235033"/>
          </a:xfrm>
        </p:grpSpPr>
        <p:sp>
          <p:nvSpPr>
            <p:cNvPr id="654" name="Google Shape;654;p57"/>
            <p:cNvSpPr txBox="1"/>
            <p:nvPr/>
          </p:nvSpPr>
          <p:spPr>
            <a:xfrm>
              <a:off x="2565072" y="1567544"/>
              <a:ext cx="2093843" cy="523220"/>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None/>
              </a:pPr>
              <a:r>
                <a:rPr lang="en-US" sz="1400">
                  <a:solidFill>
                    <a:srgbClr val="800080"/>
                  </a:solidFill>
                  <a:latin typeface="Arial"/>
                  <a:ea typeface="Arial"/>
                  <a:cs typeface="Arial"/>
                  <a:sym typeface="Arial"/>
                </a:rPr>
                <a:t>1. An adverse shift</a:t>
              </a:r>
              <a:endParaRPr/>
            </a:p>
            <a:p>
              <a:pPr indent="-342900" lvl="0" marL="342900" marR="0" rtl="0" algn="l">
                <a:spcBef>
                  <a:spcPts val="0"/>
                </a:spcBef>
                <a:spcAft>
                  <a:spcPts val="0"/>
                </a:spcAft>
                <a:buNone/>
              </a:pPr>
              <a:r>
                <a:rPr lang="en-US" sz="1400">
                  <a:solidFill>
                    <a:srgbClr val="800080"/>
                  </a:solidFill>
                  <a:latin typeface="Arial"/>
                  <a:ea typeface="Arial"/>
                  <a:cs typeface="Arial"/>
                  <a:sym typeface="Arial"/>
                </a:rPr>
                <a:t> in aggregate supply . . .</a:t>
              </a:r>
              <a:endParaRPr/>
            </a:p>
          </p:txBody>
        </p:sp>
        <p:cxnSp>
          <p:nvCxnSpPr>
            <p:cNvPr id="655" name="Google Shape;655;p57"/>
            <p:cNvCxnSpPr/>
            <p:nvPr/>
          </p:nvCxnSpPr>
          <p:spPr>
            <a:xfrm rot="-5400000">
              <a:off x="2595234" y="2416828"/>
              <a:ext cx="723876" cy="47623"/>
            </a:xfrm>
            <a:prstGeom prst="straightConnector1">
              <a:avLst/>
            </a:prstGeom>
            <a:noFill/>
            <a:ln cap="flat" cmpd="sng" w="9525">
              <a:solidFill>
                <a:srgbClr val="800080"/>
              </a:solidFill>
              <a:prstDash val="solid"/>
              <a:round/>
              <a:headEnd len="sm" w="sm" type="none"/>
              <a:tailEnd len="sm" w="sm" type="none"/>
            </a:ln>
          </p:spPr>
        </p:cxnSp>
      </p:grpSp>
      <p:grpSp>
        <p:nvGrpSpPr>
          <p:cNvPr id="656" name="Google Shape;656;p57"/>
          <p:cNvGrpSpPr/>
          <p:nvPr/>
        </p:nvGrpSpPr>
        <p:grpSpPr>
          <a:xfrm>
            <a:off x="1601788" y="4641849"/>
            <a:ext cx="2043112" cy="769939"/>
            <a:chOff x="1104408" y="2731326"/>
            <a:chExt cx="2044149" cy="770915"/>
          </a:xfrm>
        </p:grpSpPr>
        <p:sp>
          <p:nvSpPr>
            <p:cNvPr id="657" name="Google Shape;657;p57"/>
            <p:cNvSpPr txBox="1"/>
            <p:nvPr/>
          </p:nvSpPr>
          <p:spPr>
            <a:xfrm>
              <a:off x="1104408" y="3194464"/>
              <a:ext cx="2044149" cy="307777"/>
            </a:xfrm>
            <a:prstGeom prst="rect">
              <a:avLst/>
            </a:prstGeom>
            <a:solidFill>
              <a:srgbClr val="F8EDEC"/>
            </a:solidFill>
            <a:ln>
              <a:noFill/>
            </a:ln>
          </p:spPr>
          <p:txBody>
            <a:bodyPr anchorCtr="0" anchor="t" bIns="45700" lIns="91425" spcFirstLastPara="1" rIns="91425" wrap="square" tIns="45700">
              <a:noAutofit/>
            </a:bodyPr>
            <a:lstStyle/>
            <a:p>
              <a:pPr indent="-342900" lvl="0" marL="342900" marR="0" rtl="0" algn="l">
                <a:spcBef>
                  <a:spcPts val="0"/>
                </a:spcBef>
                <a:spcAft>
                  <a:spcPts val="0"/>
                </a:spcAft>
                <a:buNone/>
              </a:pPr>
              <a:r>
                <a:rPr lang="en-US" sz="1400">
                  <a:solidFill>
                    <a:srgbClr val="800080"/>
                  </a:solidFill>
                  <a:latin typeface="Arial"/>
                  <a:ea typeface="Arial"/>
                  <a:cs typeface="Arial"/>
                  <a:sym typeface="Arial"/>
                </a:rPr>
                <a:t>2. . . . lowers output . . .</a:t>
              </a:r>
              <a:endParaRPr/>
            </a:p>
          </p:txBody>
        </p:sp>
        <p:cxnSp>
          <p:nvCxnSpPr>
            <p:cNvPr id="658" name="Google Shape;658;p57"/>
            <p:cNvCxnSpPr/>
            <p:nvPr/>
          </p:nvCxnSpPr>
          <p:spPr>
            <a:xfrm flipH="1" rot="5400000">
              <a:off x="1354394" y="2921301"/>
              <a:ext cx="453012" cy="73062"/>
            </a:xfrm>
            <a:prstGeom prst="straightConnector1">
              <a:avLst/>
            </a:prstGeom>
            <a:noFill/>
            <a:ln cap="flat" cmpd="sng" w="9525">
              <a:solidFill>
                <a:srgbClr val="800080"/>
              </a:solidFill>
              <a:prstDash val="solid"/>
              <a:round/>
              <a:headEnd len="sm" w="sm" type="none"/>
              <a:tailEnd len="sm" w="sm" type="none"/>
            </a:ln>
          </p:spPr>
        </p:cxnSp>
      </p:grpSp>
      <p:grpSp>
        <p:nvGrpSpPr>
          <p:cNvPr id="659" name="Google Shape;659;p57"/>
          <p:cNvGrpSpPr/>
          <p:nvPr/>
        </p:nvGrpSpPr>
        <p:grpSpPr>
          <a:xfrm>
            <a:off x="663575" y="1731963"/>
            <a:ext cx="1598613" cy="1651000"/>
            <a:chOff x="2671947" y="1520043"/>
            <a:chExt cx="1599171" cy="1650671"/>
          </a:xfrm>
        </p:grpSpPr>
        <p:sp>
          <p:nvSpPr>
            <p:cNvPr id="660" name="Google Shape;660;p57"/>
            <p:cNvSpPr txBox="1"/>
            <p:nvPr/>
          </p:nvSpPr>
          <p:spPr>
            <a:xfrm>
              <a:off x="2683825" y="1520043"/>
              <a:ext cx="1587294" cy="523220"/>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rgbClr val="800080"/>
                  </a:solidFill>
                  <a:latin typeface="Arial"/>
                  <a:ea typeface="Arial"/>
                  <a:cs typeface="Arial"/>
                  <a:sym typeface="Arial"/>
                </a:rPr>
                <a:t>3. . . . and raises</a:t>
              </a:r>
              <a:endParaRPr/>
            </a:p>
            <a:p>
              <a:pPr indent="0" lvl="0" marL="0" marR="0" rtl="0" algn="l">
                <a:spcBef>
                  <a:spcPts val="0"/>
                </a:spcBef>
                <a:spcAft>
                  <a:spcPts val="0"/>
                </a:spcAft>
                <a:buNone/>
              </a:pPr>
              <a:r>
                <a:rPr lang="en-US" sz="1400">
                  <a:solidFill>
                    <a:srgbClr val="800080"/>
                  </a:solidFill>
                  <a:latin typeface="Arial"/>
                  <a:ea typeface="Arial"/>
                  <a:cs typeface="Arial"/>
                  <a:sym typeface="Arial"/>
                </a:rPr>
                <a:t>the price level . . .</a:t>
              </a:r>
              <a:endParaRPr/>
            </a:p>
          </p:txBody>
        </p:sp>
        <p:cxnSp>
          <p:nvCxnSpPr>
            <p:cNvPr id="661" name="Google Shape;661;p57"/>
            <p:cNvCxnSpPr/>
            <p:nvPr/>
          </p:nvCxnSpPr>
          <p:spPr>
            <a:xfrm rot="-5400000">
              <a:off x="2353054" y="2375405"/>
              <a:ext cx="1114203" cy="476416"/>
            </a:xfrm>
            <a:prstGeom prst="straightConnector1">
              <a:avLst/>
            </a:prstGeom>
            <a:noFill/>
            <a:ln cap="flat" cmpd="sng" w="9525">
              <a:solidFill>
                <a:srgbClr val="800080"/>
              </a:solidFill>
              <a:prstDash val="solid"/>
              <a:round/>
              <a:headEnd len="sm" w="sm" type="none"/>
              <a:tailEnd len="sm" w="sm" type="none"/>
            </a:ln>
          </p:spPr>
        </p:cxnSp>
      </p:grpSp>
      <p:grpSp>
        <p:nvGrpSpPr>
          <p:cNvPr id="662" name="Google Shape;662;p57"/>
          <p:cNvGrpSpPr/>
          <p:nvPr/>
        </p:nvGrpSpPr>
        <p:grpSpPr>
          <a:xfrm>
            <a:off x="6281738" y="1541463"/>
            <a:ext cx="2708275" cy="963612"/>
            <a:chOff x="2365168" y="1128160"/>
            <a:chExt cx="2707575" cy="963878"/>
          </a:xfrm>
        </p:grpSpPr>
        <p:sp>
          <p:nvSpPr>
            <p:cNvPr id="663" name="Google Shape;663;p57"/>
            <p:cNvSpPr txBox="1"/>
            <p:nvPr/>
          </p:nvSpPr>
          <p:spPr>
            <a:xfrm>
              <a:off x="2828218" y="1128160"/>
              <a:ext cx="2244525" cy="954107"/>
            </a:xfrm>
            <a:prstGeom prst="rect">
              <a:avLst/>
            </a:prstGeom>
            <a:solidFill>
              <a:srgbClr val="F8EDE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US" sz="1400">
                  <a:solidFill>
                    <a:srgbClr val="800080"/>
                  </a:solidFill>
                  <a:latin typeface="Arial"/>
                  <a:ea typeface="Arial"/>
                  <a:cs typeface="Arial"/>
                  <a:sym typeface="Arial"/>
                </a:rPr>
                <a:t>4. . . . giving policymakers</a:t>
              </a:r>
              <a:endParaRPr/>
            </a:p>
            <a:p>
              <a:pPr indent="0" lvl="0" marL="0" marR="0" rtl="0" algn="l">
                <a:spcBef>
                  <a:spcPts val="0"/>
                </a:spcBef>
                <a:spcAft>
                  <a:spcPts val="0"/>
                </a:spcAft>
                <a:buNone/>
              </a:pPr>
              <a:r>
                <a:rPr lang="en-US" sz="1400">
                  <a:solidFill>
                    <a:srgbClr val="800080"/>
                  </a:solidFill>
                  <a:latin typeface="Arial"/>
                  <a:ea typeface="Arial"/>
                  <a:cs typeface="Arial"/>
                  <a:sym typeface="Arial"/>
                </a:rPr>
                <a:t>a less favorable trade-off</a:t>
              </a:r>
              <a:endParaRPr/>
            </a:p>
            <a:p>
              <a:pPr indent="0" lvl="0" marL="0" marR="0" rtl="0" algn="l">
                <a:spcBef>
                  <a:spcPts val="0"/>
                </a:spcBef>
                <a:spcAft>
                  <a:spcPts val="0"/>
                </a:spcAft>
                <a:buNone/>
              </a:pPr>
              <a:r>
                <a:rPr lang="en-US" sz="1400">
                  <a:solidFill>
                    <a:srgbClr val="800080"/>
                  </a:solidFill>
                  <a:latin typeface="Arial"/>
                  <a:ea typeface="Arial"/>
                  <a:cs typeface="Arial"/>
                  <a:sym typeface="Arial"/>
                </a:rPr>
                <a:t>between unemployment</a:t>
              </a:r>
              <a:endParaRPr/>
            </a:p>
            <a:p>
              <a:pPr indent="0" lvl="0" marL="0" marR="0" rtl="0" algn="l">
                <a:spcBef>
                  <a:spcPts val="0"/>
                </a:spcBef>
                <a:spcAft>
                  <a:spcPts val="0"/>
                </a:spcAft>
                <a:buNone/>
              </a:pPr>
              <a:r>
                <a:rPr lang="en-US" sz="1400">
                  <a:solidFill>
                    <a:srgbClr val="800080"/>
                  </a:solidFill>
                  <a:latin typeface="Arial"/>
                  <a:ea typeface="Arial"/>
                  <a:cs typeface="Arial"/>
                  <a:sym typeface="Arial"/>
                </a:rPr>
                <a:t>and inflation.</a:t>
              </a:r>
              <a:endParaRPr/>
            </a:p>
          </p:txBody>
        </p:sp>
        <p:cxnSp>
          <p:nvCxnSpPr>
            <p:cNvPr id="664" name="Google Shape;664;p57"/>
            <p:cNvCxnSpPr/>
            <p:nvPr/>
          </p:nvCxnSpPr>
          <p:spPr>
            <a:xfrm rot="-5400000">
              <a:off x="2357102" y="1611019"/>
              <a:ext cx="489085" cy="472953"/>
            </a:xfrm>
            <a:prstGeom prst="straightConnector1">
              <a:avLst/>
            </a:prstGeom>
            <a:noFill/>
            <a:ln cap="flat" cmpd="sng" w="9525">
              <a:solidFill>
                <a:srgbClr val="800080"/>
              </a:solidFill>
              <a:prstDash val="solid"/>
              <a:round/>
              <a:headEnd len="sm" w="sm" type="none"/>
              <a:tailEnd len="sm" w="sm" type="none"/>
            </a:ln>
          </p:spPr>
        </p:cxn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97"/>
                                        </p:tgtEl>
                                        <p:attrNameLst>
                                          <p:attrName>style.visibility</p:attrName>
                                        </p:attrNameLst>
                                      </p:cBhvr>
                                      <p:to>
                                        <p:strVal val="visible"/>
                                      </p:to>
                                    </p:set>
                                    <p:animEffect filter="fade" transition="in">
                                      <p:cBhvr>
                                        <p:cTn dur="500"/>
                                        <p:tgtEl>
                                          <p:spTgt spid="597"/>
                                        </p:tgtEl>
                                      </p:cBhvr>
                                    </p:animEffect>
                                  </p:childTnLst>
                                </p:cTn>
                              </p:par>
                            </p:childTnLst>
                          </p:cTn>
                        </p:par>
                        <p:par>
                          <p:cTn fill="hold">
                            <p:stCondLst>
                              <p:cond delay="500"/>
                            </p:stCondLst>
                            <p:childTnLst>
                              <p:par>
                                <p:cTn fill="hold" nodeType="afterEffect" presetClass="entr" presetID="10" presetSubtype="0">
                                  <p:stCondLst>
                                    <p:cond delay="0"/>
                                  </p:stCondLst>
                                  <p:childTnLst>
                                    <p:set>
                                      <p:cBhvr>
                                        <p:cTn dur="1" fill="hold">
                                          <p:stCondLst>
                                            <p:cond delay="0"/>
                                          </p:stCondLst>
                                        </p:cTn>
                                        <p:tgtEl>
                                          <p:spTgt spid="593"/>
                                        </p:tgtEl>
                                        <p:attrNameLst>
                                          <p:attrName>style.visibility</p:attrName>
                                        </p:attrNameLst>
                                      </p:cBhvr>
                                      <p:to>
                                        <p:strVal val="visible"/>
                                      </p:to>
                                    </p:set>
                                    <p:animEffect filter="fade" transition="in">
                                      <p:cBhvr>
                                        <p:cTn dur="500"/>
                                        <p:tgtEl>
                                          <p:spTgt spid="593"/>
                                        </p:tgtEl>
                                      </p:cBhvr>
                                    </p:animEffect>
                                  </p:childTnLst>
                                </p:cTn>
                              </p:par>
                              <p:par>
                                <p:cTn fill="hold" nodeType="withEffect" presetClass="entr" presetID="10" presetSubtype="0">
                                  <p:stCondLst>
                                    <p:cond delay="0"/>
                                  </p:stCondLst>
                                  <p:childTnLst>
                                    <p:set>
                                      <p:cBhvr>
                                        <p:cTn dur="1" fill="hold">
                                          <p:stCondLst>
                                            <p:cond delay="0"/>
                                          </p:stCondLst>
                                        </p:cTn>
                                        <p:tgtEl>
                                          <p:spTgt spid="587"/>
                                        </p:tgtEl>
                                        <p:attrNameLst>
                                          <p:attrName>style.visibility</p:attrName>
                                        </p:attrNameLst>
                                      </p:cBhvr>
                                      <p:to>
                                        <p:strVal val="visible"/>
                                      </p:to>
                                    </p:set>
                                    <p:animEffect filter="fade" transition="in">
                                      <p:cBhvr>
                                        <p:cTn dur="500"/>
                                        <p:tgtEl>
                                          <p:spTgt spid="587"/>
                                        </p:tgtEl>
                                      </p:cBhvr>
                                    </p:animEffect>
                                  </p:childTnLst>
                                </p:cTn>
                              </p:par>
                            </p:childTnLst>
                          </p:cTn>
                        </p:par>
                        <p:par>
                          <p:cTn fill="hold">
                            <p:stCondLst>
                              <p:cond delay="1000"/>
                            </p:stCondLst>
                            <p:childTnLst>
                              <p:par>
                                <p:cTn fill="hold" nodeType="afterEffect" presetClass="entr" presetID="10" presetSubtype="0">
                                  <p:stCondLst>
                                    <p:cond delay="0"/>
                                  </p:stCondLst>
                                  <p:childTnLst>
                                    <p:set>
                                      <p:cBhvr>
                                        <p:cTn dur="1" fill="hold">
                                          <p:stCondLst>
                                            <p:cond delay="0"/>
                                          </p:stCondLst>
                                        </p:cTn>
                                        <p:tgtEl>
                                          <p:spTgt spid="611"/>
                                        </p:tgtEl>
                                        <p:attrNameLst>
                                          <p:attrName>style.visibility</p:attrName>
                                        </p:attrNameLst>
                                      </p:cBhvr>
                                      <p:to>
                                        <p:strVal val="visible"/>
                                      </p:to>
                                    </p:set>
                                    <p:animEffect filter="fade" transition="in">
                                      <p:cBhvr>
                                        <p:cTn dur="1000"/>
                                        <p:tgtEl>
                                          <p:spTgt spid="611"/>
                                        </p:tgtEl>
                                      </p:cBhvr>
                                    </p:animEffect>
                                  </p:childTnLst>
                                </p:cTn>
                              </p:par>
                            </p:childTnLst>
                          </p:cTn>
                        </p:par>
                        <p:par>
                          <p:cTn fill="hold">
                            <p:stCondLst>
                              <p:cond delay="2000"/>
                            </p:stCondLst>
                            <p:childTnLst>
                              <p:par>
                                <p:cTn fill="hold" nodeType="afterEffect" presetClass="entr" presetID="10" presetSubtype="0">
                                  <p:stCondLst>
                                    <p:cond delay="0"/>
                                  </p:stCondLst>
                                  <p:childTnLst>
                                    <p:set>
                                      <p:cBhvr>
                                        <p:cTn dur="1" fill="hold">
                                          <p:stCondLst>
                                            <p:cond delay="0"/>
                                          </p:stCondLst>
                                        </p:cTn>
                                        <p:tgtEl>
                                          <p:spTgt spid="614"/>
                                        </p:tgtEl>
                                        <p:attrNameLst>
                                          <p:attrName>style.visibility</p:attrName>
                                        </p:attrNameLst>
                                      </p:cBhvr>
                                      <p:to>
                                        <p:strVal val="visible"/>
                                      </p:to>
                                    </p:set>
                                    <p:animEffect filter="fade" transition="in">
                                      <p:cBhvr>
                                        <p:cTn dur="1000"/>
                                        <p:tgtEl>
                                          <p:spTgt spid="614"/>
                                        </p:tgtEl>
                                      </p:cBhvr>
                                    </p:animEffect>
                                  </p:childTnLst>
                                </p:cTn>
                              </p:par>
                            </p:childTnLst>
                          </p:cTn>
                        </p:par>
                        <p:par>
                          <p:cTn fill="hold">
                            <p:stCondLst>
                              <p:cond delay="3000"/>
                            </p:stCondLst>
                            <p:childTnLst>
                              <p:par>
                                <p:cTn fill="hold" nodeType="afterEffect" presetClass="entr" presetID="10" presetSubtype="0">
                                  <p:stCondLst>
                                    <p:cond delay="0"/>
                                  </p:stCondLst>
                                  <p:childTnLst>
                                    <p:set>
                                      <p:cBhvr>
                                        <p:cTn dur="1" fill="hold">
                                          <p:stCondLst>
                                            <p:cond delay="0"/>
                                          </p:stCondLst>
                                        </p:cTn>
                                        <p:tgtEl>
                                          <p:spTgt spid="620"/>
                                        </p:tgtEl>
                                        <p:attrNameLst>
                                          <p:attrName>style.visibility</p:attrName>
                                        </p:attrNameLst>
                                      </p:cBhvr>
                                      <p:to>
                                        <p:strVal val="visible"/>
                                      </p:to>
                                    </p:set>
                                    <p:animEffect filter="fade" transition="in">
                                      <p:cBhvr>
                                        <p:cTn dur="1000"/>
                                        <p:tgtEl>
                                          <p:spTgt spid="620"/>
                                        </p:tgtEl>
                                      </p:cBhvr>
                                    </p:animEffect>
                                  </p:childTnLst>
                                </p:cTn>
                              </p:par>
                            </p:childTnLst>
                          </p:cTn>
                        </p:par>
                        <p:par>
                          <p:cTn fill="hold">
                            <p:stCondLst>
                              <p:cond delay="4000"/>
                            </p:stCondLst>
                            <p:childTnLst>
                              <p:par>
                                <p:cTn fill="hold" nodeType="afterEffect" presetClass="entr" presetID="10" presetSubtype="0">
                                  <p:stCondLst>
                                    <p:cond delay="0"/>
                                  </p:stCondLst>
                                  <p:childTnLst>
                                    <p:set>
                                      <p:cBhvr>
                                        <p:cTn dur="1" fill="hold">
                                          <p:stCondLst>
                                            <p:cond delay="0"/>
                                          </p:stCondLst>
                                        </p:cTn>
                                        <p:tgtEl>
                                          <p:spTgt spid="627"/>
                                        </p:tgtEl>
                                        <p:attrNameLst>
                                          <p:attrName>style.visibility</p:attrName>
                                        </p:attrNameLst>
                                      </p:cBhvr>
                                      <p:to>
                                        <p:strVal val="visible"/>
                                      </p:to>
                                    </p:set>
                                    <p:animEffect filter="fade" transition="in">
                                      <p:cBhvr>
                                        <p:cTn dur="1000"/>
                                        <p:tgtEl>
                                          <p:spTgt spid="627"/>
                                        </p:tgtEl>
                                      </p:cBhvr>
                                    </p:animEffect>
                                  </p:childTnLst>
                                </p:cTn>
                              </p:par>
                            </p:childTnLst>
                          </p:cTn>
                        </p:par>
                        <p:par>
                          <p:cTn fill="hold">
                            <p:stCondLst>
                              <p:cond delay="5000"/>
                            </p:stCondLst>
                            <p:childTnLst>
                              <p:par>
                                <p:cTn fill="hold" nodeType="afterEffect" presetClass="entr" presetID="10" presetSubtype="0">
                                  <p:stCondLst>
                                    <p:cond delay="0"/>
                                  </p:stCondLst>
                                  <p:childTnLst>
                                    <p:set>
                                      <p:cBhvr>
                                        <p:cTn dur="1" fill="hold">
                                          <p:stCondLst>
                                            <p:cond delay="0"/>
                                          </p:stCondLst>
                                        </p:cTn>
                                        <p:tgtEl>
                                          <p:spTgt spid="607"/>
                                        </p:tgtEl>
                                        <p:attrNameLst>
                                          <p:attrName>style.visibility</p:attrName>
                                        </p:attrNameLst>
                                      </p:cBhvr>
                                      <p:to>
                                        <p:strVal val="visible"/>
                                      </p:to>
                                    </p:set>
                                    <p:animEffect filter="fade" transition="in">
                                      <p:cBhvr>
                                        <p:cTn dur="500"/>
                                        <p:tgtEl>
                                          <p:spTgt spid="607"/>
                                        </p:tgtEl>
                                      </p:cBhvr>
                                    </p:animEffect>
                                  </p:childTnLst>
                                </p:cTn>
                              </p:par>
                            </p:childTnLst>
                          </p:cTn>
                        </p:par>
                        <p:par>
                          <p:cTn fill="hold">
                            <p:stCondLst>
                              <p:cond delay="5500"/>
                            </p:stCondLst>
                            <p:childTnLst>
                              <p:par>
                                <p:cTn fill="hold" nodeType="afterEffect" presetClass="entr" presetID="10" presetSubtype="0">
                                  <p:stCondLst>
                                    <p:cond delay="0"/>
                                  </p:stCondLst>
                                  <p:childTnLst>
                                    <p:set>
                                      <p:cBhvr>
                                        <p:cTn dur="1" fill="hold">
                                          <p:stCondLst>
                                            <p:cond delay="0"/>
                                          </p:stCondLst>
                                        </p:cTn>
                                        <p:tgtEl>
                                          <p:spTgt spid="603"/>
                                        </p:tgtEl>
                                        <p:attrNameLst>
                                          <p:attrName>style.visibility</p:attrName>
                                        </p:attrNameLst>
                                      </p:cBhvr>
                                      <p:to>
                                        <p:strVal val="visible"/>
                                      </p:to>
                                    </p:set>
                                    <p:animEffect filter="fade" transition="in">
                                      <p:cBhvr>
                                        <p:cTn dur="500"/>
                                        <p:tgtEl>
                                          <p:spTgt spid="603"/>
                                        </p:tgtEl>
                                      </p:cBhvr>
                                    </p:animEffect>
                                  </p:childTnLst>
                                </p:cTn>
                              </p:par>
                              <p:par>
                                <p:cTn fill="hold" nodeType="withEffect" presetClass="entr" presetID="10" presetSubtype="0">
                                  <p:stCondLst>
                                    <p:cond delay="0"/>
                                  </p:stCondLst>
                                  <p:childTnLst>
                                    <p:set>
                                      <p:cBhvr>
                                        <p:cTn dur="1" fill="hold">
                                          <p:stCondLst>
                                            <p:cond delay="0"/>
                                          </p:stCondLst>
                                        </p:cTn>
                                        <p:tgtEl>
                                          <p:spTgt spid="598"/>
                                        </p:tgtEl>
                                        <p:attrNameLst>
                                          <p:attrName>style.visibility</p:attrName>
                                        </p:attrNameLst>
                                      </p:cBhvr>
                                      <p:to>
                                        <p:strVal val="visible"/>
                                      </p:to>
                                    </p:set>
                                    <p:animEffect filter="fade" transition="in">
                                      <p:cBhvr>
                                        <p:cTn dur="500"/>
                                        <p:tgtEl>
                                          <p:spTgt spid="598"/>
                                        </p:tgtEl>
                                      </p:cBhvr>
                                    </p:animEffect>
                                  </p:childTnLst>
                                </p:cTn>
                              </p:par>
                            </p:childTnLst>
                          </p:cTn>
                        </p:par>
                        <p:par>
                          <p:cTn fill="hold">
                            <p:stCondLst>
                              <p:cond delay="6000"/>
                            </p:stCondLst>
                            <p:childTnLst>
                              <p:par>
                                <p:cTn fill="hold" nodeType="afterEffect" presetClass="entr" presetID="10" presetSubtype="0">
                                  <p:stCondLst>
                                    <p:cond delay="0"/>
                                  </p:stCondLst>
                                  <p:childTnLst>
                                    <p:set>
                                      <p:cBhvr>
                                        <p:cTn dur="1" fill="hold">
                                          <p:stCondLst>
                                            <p:cond delay="0"/>
                                          </p:stCondLst>
                                        </p:cTn>
                                        <p:tgtEl>
                                          <p:spTgt spid="608"/>
                                        </p:tgtEl>
                                        <p:attrNameLst>
                                          <p:attrName>style.visibility</p:attrName>
                                        </p:attrNameLst>
                                      </p:cBhvr>
                                      <p:to>
                                        <p:strVal val="visible"/>
                                      </p:to>
                                    </p:set>
                                    <p:animEffect filter="fade" transition="in">
                                      <p:cBhvr>
                                        <p:cTn dur="1000"/>
                                        <p:tgtEl>
                                          <p:spTgt spid="608"/>
                                        </p:tgtEl>
                                      </p:cBhvr>
                                    </p:animEffect>
                                  </p:childTnLst>
                                </p:cTn>
                              </p:par>
                            </p:childTnLst>
                          </p:cTn>
                        </p:par>
                        <p:par>
                          <p:cTn fill="hold">
                            <p:stCondLst>
                              <p:cond delay="7000"/>
                            </p:stCondLst>
                            <p:childTnLst>
                              <p:par>
                                <p:cTn fill="hold" nodeType="afterEffect" presetClass="entr" presetID="10" presetSubtype="0">
                                  <p:stCondLst>
                                    <p:cond delay="0"/>
                                  </p:stCondLst>
                                  <p:childTnLst>
                                    <p:set>
                                      <p:cBhvr>
                                        <p:cTn dur="1" fill="hold">
                                          <p:stCondLst>
                                            <p:cond delay="0"/>
                                          </p:stCondLst>
                                        </p:cTn>
                                        <p:tgtEl>
                                          <p:spTgt spid="636"/>
                                        </p:tgtEl>
                                        <p:attrNameLst>
                                          <p:attrName>style.visibility</p:attrName>
                                        </p:attrNameLst>
                                      </p:cBhvr>
                                      <p:to>
                                        <p:strVal val="visible"/>
                                      </p:to>
                                    </p:set>
                                    <p:animEffect filter="fade" transition="in">
                                      <p:cBhvr>
                                        <p:cTn dur="500"/>
                                        <p:tgtEl>
                                          <p:spTgt spid="636"/>
                                        </p:tgtEl>
                                      </p:cBhvr>
                                    </p:animEffect>
                                  </p:childTnLst>
                                </p:cTn>
                              </p:par>
                            </p:childTnLst>
                          </p:cTn>
                        </p:par>
                        <p:par>
                          <p:cTn fill="hold">
                            <p:stCondLst>
                              <p:cond delay="7500"/>
                            </p:stCondLst>
                            <p:childTnLst>
                              <p:par>
                                <p:cTn fill="hold" nodeType="afterEffect" presetClass="entr" presetID="10" presetSubtype="0">
                                  <p:stCondLst>
                                    <p:cond delay="0"/>
                                  </p:stCondLst>
                                  <p:childTnLst>
                                    <p:set>
                                      <p:cBhvr>
                                        <p:cTn dur="1" fill="hold">
                                          <p:stCondLst>
                                            <p:cond delay="0"/>
                                          </p:stCondLst>
                                        </p:cTn>
                                        <p:tgtEl>
                                          <p:spTgt spid="650"/>
                                        </p:tgtEl>
                                        <p:attrNameLst>
                                          <p:attrName>style.visibility</p:attrName>
                                        </p:attrNameLst>
                                      </p:cBhvr>
                                      <p:to>
                                        <p:strVal val="visible"/>
                                      </p:to>
                                    </p:set>
                                    <p:animEffect filter="fade" transition="in">
                                      <p:cBhvr>
                                        <p:cTn dur="500"/>
                                        <p:tgtEl>
                                          <p:spTgt spid="650"/>
                                        </p:tgtEl>
                                      </p:cBhvr>
                                    </p:animEffect>
                                  </p:childTnLst>
                                </p:cTn>
                              </p:par>
                            </p:childTnLst>
                          </p:cTn>
                        </p:par>
                        <p:par>
                          <p:cTn fill="hold">
                            <p:stCondLst>
                              <p:cond delay="8000"/>
                            </p:stCondLst>
                            <p:childTnLst>
                              <p:par>
                                <p:cTn fill="hold" nodeType="afterEffect" presetClass="entr" presetID="10" presetSubtype="0">
                                  <p:stCondLst>
                                    <p:cond delay="0"/>
                                  </p:stCondLst>
                                  <p:childTnLst>
                                    <p:set>
                                      <p:cBhvr>
                                        <p:cTn dur="1" fill="hold">
                                          <p:stCondLst>
                                            <p:cond delay="0"/>
                                          </p:stCondLst>
                                        </p:cTn>
                                        <p:tgtEl>
                                          <p:spTgt spid="630"/>
                                        </p:tgtEl>
                                        <p:attrNameLst>
                                          <p:attrName>style.visibility</p:attrName>
                                        </p:attrNameLst>
                                      </p:cBhvr>
                                      <p:to>
                                        <p:strVal val="visible"/>
                                      </p:to>
                                    </p:set>
                                    <p:animEffect filter="fade" transition="in">
                                      <p:cBhvr>
                                        <p:cTn dur="1000"/>
                                        <p:tgtEl>
                                          <p:spTgt spid="630"/>
                                        </p:tgtEl>
                                      </p:cBhvr>
                                    </p:animEffect>
                                  </p:childTnLst>
                                </p:cTn>
                              </p:par>
                            </p:childTnLst>
                          </p:cTn>
                        </p:par>
                        <p:par>
                          <p:cTn fill="hold">
                            <p:stCondLst>
                              <p:cond delay="9000"/>
                            </p:stCondLst>
                            <p:childTnLst>
                              <p:par>
                                <p:cTn fill="hold" nodeType="afterEffect" presetClass="entr" presetID="10" presetSubtype="0">
                                  <p:stCondLst>
                                    <p:cond delay="0"/>
                                  </p:stCondLst>
                                  <p:childTnLst>
                                    <p:set>
                                      <p:cBhvr>
                                        <p:cTn dur="1" fill="hold">
                                          <p:stCondLst>
                                            <p:cond delay="0"/>
                                          </p:stCondLst>
                                        </p:cTn>
                                        <p:tgtEl>
                                          <p:spTgt spid="653"/>
                                        </p:tgtEl>
                                        <p:attrNameLst>
                                          <p:attrName>style.visibility</p:attrName>
                                        </p:attrNameLst>
                                      </p:cBhvr>
                                      <p:to>
                                        <p:strVal val="visible"/>
                                      </p:to>
                                    </p:set>
                                    <p:animEffect filter="fade" transition="in">
                                      <p:cBhvr>
                                        <p:cTn dur="500"/>
                                        <p:tgtEl>
                                          <p:spTgt spid="653"/>
                                        </p:tgtEl>
                                      </p:cBhvr>
                                    </p:animEffect>
                                  </p:childTnLst>
                                </p:cTn>
                              </p:par>
                            </p:childTnLst>
                          </p:cTn>
                        </p:par>
                        <p:par>
                          <p:cTn fill="hold">
                            <p:stCondLst>
                              <p:cond delay="9500"/>
                            </p:stCondLst>
                            <p:childTnLst>
                              <p:par>
                                <p:cTn fill="hold" nodeType="afterEffect" presetClass="entr" presetID="10" presetSubtype="0">
                                  <p:stCondLst>
                                    <p:cond delay="0"/>
                                  </p:stCondLst>
                                  <p:childTnLst>
                                    <p:set>
                                      <p:cBhvr>
                                        <p:cTn dur="1" fill="hold">
                                          <p:stCondLst>
                                            <p:cond delay="0"/>
                                          </p:stCondLst>
                                        </p:cTn>
                                        <p:tgtEl>
                                          <p:spTgt spid="642"/>
                                        </p:tgtEl>
                                        <p:attrNameLst>
                                          <p:attrName>style.visibility</p:attrName>
                                        </p:attrNameLst>
                                      </p:cBhvr>
                                      <p:to>
                                        <p:strVal val="visible"/>
                                      </p:to>
                                    </p:set>
                                    <p:animEffect filter="fade" transition="in">
                                      <p:cBhvr>
                                        <p:cTn dur="1000"/>
                                        <p:tgtEl>
                                          <p:spTgt spid="642"/>
                                        </p:tgtEl>
                                      </p:cBhvr>
                                    </p:animEffect>
                                  </p:childTnLst>
                                </p:cTn>
                              </p:par>
                            </p:childTnLst>
                          </p:cTn>
                        </p:par>
                        <p:par>
                          <p:cTn fill="hold">
                            <p:stCondLst>
                              <p:cond delay="10500"/>
                            </p:stCondLst>
                            <p:childTnLst>
                              <p:par>
                                <p:cTn fill="hold" nodeType="afterEffect" presetClass="entr" presetID="10" presetSubtype="0">
                                  <p:stCondLst>
                                    <p:cond delay="0"/>
                                  </p:stCondLst>
                                  <p:childTnLst>
                                    <p:set>
                                      <p:cBhvr>
                                        <p:cTn dur="1" fill="hold">
                                          <p:stCondLst>
                                            <p:cond delay="0"/>
                                          </p:stCondLst>
                                        </p:cTn>
                                        <p:tgtEl>
                                          <p:spTgt spid="617"/>
                                        </p:tgtEl>
                                        <p:attrNameLst>
                                          <p:attrName>style.visibility</p:attrName>
                                        </p:attrNameLst>
                                      </p:cBhvr>
                                      <p:to>
                                        <p:strVal val="visible"/>
                                      </p:to>
                                    </p:set>
                                    <p:animEffect filter="fade" transition="in">
                                      <p:cBhvr>
                                        <p:cTn dur="1000"/>
                                        <p:tgtEl>
                                          <p:spTgt spid="617"/>
                                        </p:tgtEl>
                                      </p:cBhvr>
                                    </p:animEffect>
                                  </p:childTnLst>
                                </p:cTn>
                              </p:par>
                            </p:childTnLst>
                          </p:cTn>
                        </p:par>
                        <p:par>
                          <p:cTn fill="hold">
                            <p:stCondLst>
                              <p:cond delay="11500"/>
                            </p:stCondLst>
                            <p:childTnLst>
                              <p:par>
                                <p:cTn fill="hold" nodeType="afterEffect" presetClass="entr" presetID="10" presetSubtype="0">
                                  <p:stCondLst>
                                    <p:cond delay="0"/>
                                  </p:stCondLst>
                                  <p:childTnLst>
                                    <p:set>
                                      <p:cBhvr>
                                        <p:cTn dur="1" fill="hold">
                                          <p:stCondLst>
                                            <p:cond delay="0"/>
                                          </p:stCondLst>
                                        </p:cTn>
                                        <p:tgtEl>
                                          <p:spTgt spid="651"/>
                                        </p:tgtEl>
                                        <p:attrNameLst>
                                          <p:attrName>style.visibility</p:attrName>
                                        </p:attrNameLst>
                                      </p:cBhvr>
                                      <p:to>
                                        <p:strVal val="visible"/>
                                      </p:to>
                                    </p:set>
                                    <p:animEffect filter="fade" transition="in">
                                      <p:cBhvr>
                                        <p:cTn dur="500"/>
                                        <p:tgtEl>
                                          <p:spTgt spid="651"/>
                                        </p:tgtEl>
                                      </p:cBhvr>
                                    </p:animEffect>
                                  </p:childTnLst>
                                </p:cTn>
                              </p:par>
                            </p:childTnLst>
                          </p:cTn>
                        </p:par>
                        <p:par>
                          <p:cTn fill="hold">
                            <p:stCondLst>
                              <p:cond delay="12000"/>
                            </p:stCondLst>
                            <p:childTnLst>
                              <p:par>
                                <p:cTn fill="hold" nodeType="afterEffect" presetClass="entr" presetID="10" presetSubtype="0">
                                  <p:stCondLst>
                                    <p:cond delay="0"/>
                                  </p:stCondLst>
                                  <p:childTnLst>
                                    <p:set>
                                      <p:cBhvr>
                                        <p:cTn dur="1" fill="hold">
                                          <p:stCondLst>
                                            <p:cond delay="0"/>
                                          </p:stCondLst>
                                        </p:cTn>
                                        <p:tgtEl>
                                          <p:spTgt spid="656"/>
                                        </p:tgtEl>
                                        <p:attrNameLst>
                                          <p:attrName>style.visibility</p:attrName>
                                        </p:attrNameLst>
                                      </p:cBhvr>
                                      <p:to>
                                        <p:strVal val="visible"/>
                                      </p:to>
                                    </p:set>
                                    <p:animEffect filter="fade" transition="in">
                                      <p:cBhvr>
                                        <p:cTn dur="500"/>
                                        <p:tgtEl>
                                          <p:spTgt spid="656"/>
                                        </p:tgtEl>
                                      </p:cBhvr>
                                    </p:animEffect>
                                  </p:childTnLst>
                                </p:cTn>
                              </p:par>
                            </p:childTnLst>
                          </p:cTn>
                        </p:par>
                        <p:par>
                          <p:cTn fill="hold">
                            <p:stCondLst>
                              <p:cond delay="12500"/>
                            </p:stCondLst>
                            <p:childTnLst>
                              <p:par>
                                <p:cTn fill="hold" nodeType="afterEffect" presetClass="entr" presetID="10" presetSubtype="0">
                                  <p:stCondLst>
                                    <p:cond delay="0"/>
                                  </p:stCondLst>
                                  <p:childTnLst>
                                    <p:set>
                                      <p:cBhvr>
                                        <p:cTn dur="1" fill="hold">
                                          <p:stCondLst>
                                            <p:cond delay="0"/>
                                          </p:stCondLst>
                                        </p:cTn>
                                        <p:tgtEl>
                                          <p:spTgt spid="652"/>
                                        </p:tgtEl>
                                        <p:attrNameLst>
                                          <p:attrName>style.visibility</p:attrName>
                                        </p:attrNameLst>
                                      </p:cBhvr>
                                      <p:to>
                                        <p:strVal val="visible"/>
                                      </p:to>
                                    </p:set>
                                    <p:animEffect filter="fade" transition="in">
                                      <p:cBhvr>
                                        <p:cTn dur="500"/>
                                        <p:tgtEl>
                                          <p:spTgt spid="652"/>
                                        </p:tgtEl>
                                      </p:cBhvr>
                                    </p:animEffect>
                                  </p:childTnLst>
                                </p:cTn>
                              </p:par>
                            </p:childTnLst>
                          </p:cTn>
                        </p:par>
                        <p:par>
                          <p:cTn fill="hold">
                            <p:stCondLst>
                              <p:cond delay="13000"/>
                            </p:stCondLst>
                            <p:childTnLst>
                              <p:par>
                                <p:cTn fill="hold" nodeType="afterEffect" presetClass="entr" presetID="10" presetSubtype="0">
                                  <p:stCondLst>
                                    <p:cond delay="0"/>
                                  </p:stCondLst>
                                  <p:childTnLst>
                                    <p:set>
                                      <p:cBhvr>
                                        <p:cTn dur="1" fill="hold">
                                          <p:stCondLst>
                                            <p:cond delay="0"/>
                                          </p:stCondLst>
                                        </p:cTn>
                                        <p:tgtEl>
                                          <p:spTgt spid="659"/>
                                        </p:tgtEl>
                                        <p:attrNameLst>
                                          <p:attrName>style.visibility</p:attrName>
                                        </p:attrNameLst>
                                      </p:cBhvr>
                                      <p:to>
                                        <p:strVal val="visible"/>
                                      </p:to>
                                    </p:set>
                                    <p:animEffect filter="fade" transition="in">
                                      <p:cBhvr>
                                        <p:cTn dur="500"/>
                                        <p:tgtEl>
                                          <p:spTgt spid="659"/>
                                        </p:tgtEl>
                                      </p:cBhvr>
                                    </p:animEffect>
                                  </p:childTnLst>
                                </p:cTn>
                              </p:par>
                            </p:childTnLst>
                          </p:cTn>
                        </p:par>
                        <p:par>
                          <p:cTn fill="hold">
                            <p:stCondLst>
                              <p:cond delay="13500"/>
                            </p:stCondLst>
                            <p:childTnLst>
                              <p:par>
                                <p:cTn fill="hold" nodeType="afterEffect" presetClass="entr" presetID="10" presetSubtype="0">
                                  <p:stCondLst>
                                    <p:cond delay="0"/>
                                  </p:stCondLst>
                                  <p:childTnLst>
                                    <p:set>
                                      <p:cBhvr>
                                        <p:cTn dur="1" fill="hold">
                                          <p:stCondLst>
                                            <p:cond delay="0"/>
                                          </p:stCondLst>
                                        </p:cTn>
                                        <p:tgtEl>
                                          <p:spTgt spid="649"/>
                                        </p:tgtEl>
                                        <p:attrNameLst>
                                          <p:attrName>style.visibility</p:attrName>
                                        </p:attrNameLst>
                                      </p:cBhvr>
                                      <p:to>
                                        <p:strVal val="visible"/>
                                      </p:to>
                                    </p:set>
                                    <p:animEffect filter="fade" transition="in">
                                      <p:cBhvr>
                                        <p:cTn dur="500"/>
                                        <p:tgtEl>
                                          <p:spTgt spid="649"/>
                                        </p:tgtEl>
                                      </p:cBhvr>
                                    </p:animEffect>
                                  </p:childTnLst>
                                </p:cTn>
                              </p:par>
                            </p:childTnLst>
                          </p:cTn>
                        </p:par>
                        <p:par>
                          <p:cTn fill="hold">
                            <p:stCondLst>
                              <p:cond delay="14000"/>
                            </p:stCondLst>
                            <p:childTnLst>
                              <p:par>
                                <p:cTn fill="hold" nodeType="afterEffect" presetClass="entr" presetID="10" presetSubtype="0">
                                  <p:stCondLst>
                                    <p:cond delay="0"/>
                                  </p:stCondLst>
                                  <p:childTnLst>
                                    <p:set>
                                      <p:cBhvr>
                                        <p:cTn dur="1" fill="hold">
                                          <p:stCondLst>
                                            <p:cond delay="0"/>
                                          </p:stCondLst>
                                        </p:cTn>
                                        <p:tgtEl>
                                          <p:spTgt spid="633"/>
                                        </p:tgtEl>
                                        <p:attrNameLst>
                                          <p:attrName>style.visibility</p:attrName>
                                        </p:attrNameLst>
                                      </p:cBhvr>
                                      <p:to>
                                        <p:strVal val="visible"/>
                                      </p:to>
                                    </p:set>
                                    <p:animEffect filter="fade" transition="in">
                                      <p:cBhvr>
                                        <p:cTn dur="1000"/>
                                        <p:tgtEl>
                                          <p:spTgt spid="633"/>
                                        </p:tgtEl>
                                      </p:cBhvr>
                                    </p:animEffect>
                                  </p:childTnLst>
                                </p:cTn>
                              </p:par>
                            </p:childTnLst>
                          </p:cTn>
                        </p:par>
                        <p:par>
                          <p:cTn fill="hold">
                            <p:stCondLst>
                              <p:cond delay="15000"/>
                            </p:stCondLst>
                            <p:childTnLst>
                              <p:par>
                                <p:cTn fill="hold" nodeType="afterEffect" presetClass="entr" presetID="10" presetSubtype="0">
                                  <p:stCondLst>
                                    <p:cond delay="0"/>
                                  </p:stCondLst>
                                  <p:childTnLst>
                                    <p:set>
                                      <p:cBhvr>
                                        <p:cTn dur="1" fill="hold">
                                          <p:stCondLst>
                                            <p:cond delay="0"/>
                                          </p:stCondLst>
                                        </p:cTn>
                                        <p:tgtEl>
                                          <p:spTgt spid="639"/>
                                        </p:tgtEl>
                                        <p:attrNameLst>
                                          <p:attrName>style.visibility</p:attrName>
                                        </p:attrNameLst>
                                      </p:cBhvr>
                                      <p:to>
                                        <p:strVal val="visible"/>
                                      </p:to>
                                    </p:set>
                                    <p:animEffect filter="fade" transition="in">
                                      <p:cBhvr>
                                        <p:cTn dur="500"/>
                                        <p:tgtEl>
                                          <p:spTgt spid="639"/>
                                        </p:tgtEl>
                                      </p:cBhvr>
                                    </p:animEffect>
                                  </p:childTnLst>
                                </p:cTn>
                              </p:par>
                            </p:childTnLst>
                          </p:cTn>
                        </p:par>
                        <p:par>
                          <p:cTn fill="hold">
                            <p:stCondLst>
                              <p:cond delay="15500"/>
                            </p:stCondLst>
                            <p:childTnLst>
                              <p:par>
                                <p:cTn fill="hold" nodeType="afterEffect" presetClass="entr" presetID="10" presetSubtype="0">
                                  <p:stCondLst>
                                    <p:cond delay="0"/>
                                  </p:stCondLst>
                                  <p:childTnLst>
                                    <p:set>
                                      <p:cBhvr>
                                        <p:cTn dur="1" fill="hold">
                                          <p:stCondLst>
                                            <p:cond delay="0"/>
                                          </p:stCondLst>
                                        </p:cTn>
                                        <p:tgtEl>
                                          <p:spTgt spid="662"/>
                                        </p:tgtEl>
                                        <p:attrNameLst>
                                          <p:attrName>style.visibility</p:attrName>
                                        </p:attrNameLst>
                                      </p:cBhvr>
                                      <p:to>
                                        <p:strVal val="visible"/>
                                      </p:to>
                                    </p:set>
                                    <p:animEffect filter="fade" transition="in">
                                      <p:cBhvr>
                                        <p:cTn dur="500"/>
                                        <p:tgtEl>
                                          <p:spTgt spid="662"/>
                                        </p:tgtEl>
                                      </p:cBhvr>
                                    </p:animEffect>
                                  </p:childTnLst>
                                </p:cTn>
                              </p:par>
                            </p:childTnLst>
                          </p:cTn>
                        </p:par>
                        <p:par>
                          <p:cTn fill="hold">
                            <p:stCondLst>
                              <p:cond delay="16000"/>
                            </p:stCondLst>
                            <p:childTnLst>
                              <p:par>
                                <p:cTn fill="hold" nodeType="afterEffect" presetClass="entr" presetID="10" presetSubtype="0">
                                  <p:stCondLst>
                                    <p:cond delay="0"/>
                                  </p:stCondLst>
                                  <p:childTnLst>
                                    <p:set>
                                      <p:cBhvr>
                                        <p:cTn dur="1" fill="hold">
                                          <p:stCondLst>
                                            <p:cond delay="0"/>
                                          </p:stCondLst>
                                        </p:cTn>
                                        <p:tgtEl>
                                          <p:spTgt spid="592"/>
                                        </p:tgtEl>
                                        <p:attrNameLst>
                                          <p:attrName>style.visibility</p:attrName>
                                        </p:attrNameLst>
                                      </p:cBhvr>
                                      <p:to>
                                        <p:strVal val="visible"/>
                                      </p:to>
                                    </p:set>
                                    <p:animEffect filter="fade" transition="in">
                                      <p:cBhvr>
                                        <p:cTn dur="500"/>
                                        <p:tgtEl>
                                          <p:spTgt spid="59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68" name="Shape 668"/>
        <p:cNvGrpSpPr/>
        <p:nvPr/>
      </p:nvGrpSpPr>
      <p:grpSpPr>
        <a:xfrm>
          <a:off x="0" y="0"/>
          <a:ext cx="0" cy="0"/>
          <a:chOff x="0" y="0"/>
          <a:chExt cx="0" cy="0"/>
        </a:xfrm>
      </p:grpSpPr>
      <p:sp>
        <p:nvSpPr>
          <p:cNvPr id="669" name="Google Shape;669;p58"/>
          <p:cNvSpPr txBox="1"/>
          <p:nvPr>
            <p:ph type="title"/>
          </p:nvPr>
        </p:nvSpPr>
        <p:spPr>
          <a:xfrm>
            <a:off x="914400" y="274638"/>
            <a:ext cx="7772400" cy="1143000"/>
          </a:xfrm>
          <a:prstGeom prst="rect">
            <a:avLst/>
          </a:prstGeom>
          <a:noFill/>
          <a:ln>
            <a:noFill/>
          </a:ln>
        </p:spPr>
        <p:txBody>
          <a:bodyPr anchorCtr="0" anchor="b" bIns="91425" lIns="91425" spcFirstLastPara="1" rIns="91425" wrap="square" tIns="45700">
            <a:noAutofit/>
          </a:bodyPr>
          <a:lstStyle/>
          <a:p>
            <a:pPr indent="0" lvl="0" marL="0" marR="0" rtl="0" algn="l">
              <a:spcBef>
                <a:spcPts val="0"/>
              </a:spcBef>
              <a:spcAft>
                <a:spcPts val="0"/>
              </a:spcAft>
              <a:buClr>
                <a:schemeClr val="dk2"/>
              </a:buClr>
              <a:buFont typeface="Source Sans Pro"/>
              <a:buNone/>
            </a:pPr>
            <a:r>
              <a:rPr b="0" i="0" lang="en-US" sz="4000" u="none" cap="none" strike="noStrike">
                <a:solidFill>
                  <a:schemeClr val="dk2"/>
                </a:solidFill>
                <a:latin typeface="Source Sans Pro"/>
                <a:ea typeface="Source Sans Pro"/>
                <a:cs typeface="Source Sans Pro"/>
                <a:sym typeface="Source Sans Pro"/>
              </a:rPr>
              <a:t>Key concepts</a:t>
            </a:r>
            <a:endParaRPr b="0" i="0" sz="4000" u="none" cap="none" strike="noStrike">
              <a:solidFill>
                <a:schemeClr val="dk2"/>
              </a:solidFill>
              <a:latin typeface="Source Sans Pro"/>
              <a:ea typeface="Source Sans Pro"/>
              <a:cs typeface="Source Sans Pro"/>
              <a:sym typeface="Source Sans Pro"/>
            </a:endParaRPr>
          </a:p>
        </p:txBody>
      </p:sp>
      <p:sp>
        <p:nvSpPr>
          <p:cNvPr id="670" name="Google Shape;670;p58"/>
          <p:cNvSpPr txBox="1"/>
          <p:nvPr>
            <p:ph idx="1" type="body"/>
          </p:nvPr>
        </p:nvSpPr>
        <p:spPr>
          <a:xfrm>
            <a:off x="914400" y="1447800"/>
            <a:ext cx="7772400" cy="4572000"/>
          </a:xfrm>
          <a:prstGeom prst="rect">
            <a:avLst/>
          </a:prstGeom>
          <a:noFill/>
          <a:ln>
            <a:noFill/>
          </a:ln>
        </p:spPr>
        <p:txBody>
          <a:bodyPr anchorCtr="0" anchor="t" bIns="45700" lIns="91425" spcFirstLastPara="1" rIns="91425" wrap="square" tIns="45700">
            <a:noAutofit/>
          </a:bodyPr>
          <a:lstStyle/>
          <a:p>
            <a:pPr indent="-274320" lvl="0" marL="274320" marR="0" rtl="0" algn="l">
              <a:spcBef>
                <a:spcPts val="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Inflation, deflation, disinflation, reflation</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Demand pull inflation</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Cost push inflation</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Money quantity theory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Velocity of money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Phillips curve</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Inflation unemployment trade off</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Shoe-leather cost, menu cost, inflation tax, inflation fallacy</a:t>
            </a:r>
            <a:endParaRPr/>
          </a:p>
          <a:p>
            <a:pPr indent="-274320" lvl="0" marL="274320" marR="0" rtl="0" algn="l">
              <a:spcBef>
                <a:spcPts val="580"/>
              </a:spcBef>
              <a:spcAft>
                <a:spcPts val="0"/>
              </a:spcAft>
              <a:buClr>
                <a:schemeClr val="accent1"/>
              </a:buClr>
              <a:buSzPts val="2210"/>
              <a:buFont typeface="Noto Sans Symbols"/>
              <a:buChar char="•"/>
            </a:pPr>
            <a:r>
              <a:rPr b="0" i="0" lang="en-US" sz="2600" u="none" cap="none" strike="noStrike">
                <a:solidFill>
                  <a:schemeClr val="dk1"/>
                </a:solidFill>
                <a:latin typeface="Libre Baskerville"/>
                <a:ea typeface="Libre Baskerville"/>
                <a:cs typeface="Libre Baskerville"/>
                <a:sym typeface="Libre Baskerville"/>
              </a:rPr>
              <a:t>Expected inflation</a:t>
            </a:r>
            <a:endParaRPr/>
          </a:p>
          <a:p>
            <a:pPr indent="-133985" lvl="0" marL="274320" marR="0" rtl="0" algn="l">
              <a:spcBef>
                <a:spcPts val="580"/>
              </a:spcBef>
              <a:spcAft>
                <a:spcPts val="0"/>
              </a:spcAft>
              <a:buClr>
                <a:schemeClr val="accent1"/>
              </a:buClr>
              <a:buSzPts val="2210"/>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a:p>
            <a:pPr indent="0" lvl="0" marL="0" marR="0" rtl="0" algn="l">
              <a:spcBef>
                <a:spcPts val="580"/>
              </a:spcBef>
              <a:spcAft>
                <a:spcPts val="0"/>
              </a:spcAft>
              <a:buClr>
                <a:schemeClr val="accent1"/>
              </a:buClr>
              <a:buFont typeface="Noto Sans Symbols"/>
              <a:buNone/>
            </a:pPr>
            <a:r>
              <a:t/>
            </a:r>
            <a:endParaRPr b="0" i="0" sz="2600" u="none" cap="none" strike="noStrike">
              <a:solidFill>
                <a:schemeClr val="dk1"/>
              </a:solidFill>
              <a:latin typeface="Libre Baskerville"/>
              <a:ea typeface="Libre Baskerville"/>
              <a:cs typeface="Libre Baskerville"/>
              <a:sym typeface="Libre Baskerville"/>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quity">
  <a:themeElements>
    <a:clrScheme name="Equity">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