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6.xml" ContentType="application/vnd.openxmlformats-officedocument.presentationml.slideMaster+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1"/>
    <p:sldMasterId id="2147483660" r:id="rId2"/>
    <p:sldMasterId id="2147483672" r:id="rId3"/>
    <p:sldMasterId id="2147483684" r:id="rId4"/>
    <p:sldMasterId id="2147483696" r:id="rId5"/>
    <p:sldMasterId id="2147484805" r:id="rId6"/>
  </p:sldMasterIdLst>
  <p:notesMasterIdLst>
    <p:notesMasterId r:id="rId34"/>
  </p:notesMasterIdLst>
  <p:sldIdLst>
    <p:sldId id="267" r:id="rId7"/>
    <p:sldId id="268" r:id="rId8"/>
    <p:sldId id="286" r:id="rId9"/>
    <p:sldId id="287" r:id="rId10"/>
    <p:sldId id="285"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91" r:id="rId28"/>
    <p:sldId id="292" r:id="rId29"/>
    <p:sldId id="290" r:id="rId30"/>
    <p:sldId id="293" r:id="rId31"/>
    <p:sldId id="289" r:id="rId32"/>
    <p:sldId id="288" r:id="rId3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128" autoAdjust="0"/>
    <p:restoredTop sz="94684" autoAdjust="0"/>
  </p:normalViewPr>
  <p:slideViewPr>
    <p:cSldViewPr>
      <p:cViewPr>
        <p:scale>
          <a:sx n="77" d="100"/>
          <a:sy n="77" d="100"/>
        </p:scale>
        <p:origin x="-966"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BD7C3DE-5574-44DF-8565-737229EAAB6B}" type="datetimeFigureOut">
              <a:rPr lang="en-US"/>
              <a:pPr>
                <a:defRPr/>
              </a:pPr>
              <a:t>9/8/2010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19ED2361-671D-4DEC-AB07-3629E3F8FE49}"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 </a:t>
            </a:r>
          </a:p>
        </p:txBody>
      </p:sp>
      <p:sp>
        <p:nvSpPr>
          <p:cNvPr id="36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1698748-B8CC-459F-80FD-2B8ED86DD712}" type="slidenum">
              <a:rPr lang="en-US" smtClean="0"/>
              <a:pPr/>
              <a:t>2</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 </a:t>
            </a:r>
          </a:p>
        </p:txBody>
      </p:sp>
      <p:sp>
        <p:nvSpPr>
          <p:cNvPr id="378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9BC462D-F94F-4B53-8125-62C712F1592E}" type="slidenum">
              <a:rPr lang="en-US" smtClean="0"/>
              <a:pPr/>
              <a:t>3</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 </a:t>
            </a:r>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722DD61-C0A7-48B8-9550-A1790508C869}" type="slidenum">
              <a:rPr lang="en-US" smtClean="0"/>
              <a:pPr/>
              <a:t>4</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 </a:t>
            </a:r>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F764B3-6924-426D-83C7-9124AA241B2F}" type="slidenum">
              <a:rPr lang="en-US" smtClean="0"/>
              <a:pPr/>
              <a:t>5</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B9D7A3C-07D7-4712-82E0-6452BB23A9C4}"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E87FEC6-C035-44FE-A1AF-12611052A4C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25FB915-71AC-4E4C-B6DF-134A5D735778}"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797A3DA-A8E3-4266-BBF0-2E280C74390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8245FE8-3C5F-450B-B3DE-E05A4643B6F2}"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B3B6EEC-81F1-4A93-B188-67C9D63B974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05F36A5-D14E-47FC-867B-FF5B44753037}"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5746AA3-FEAE-4C5F-B375-291F15FB019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92BE929-7B65-4E25-8B71-8E628B455A2A}" type="datetimeFigureOut">
              <a:rPr lang="en-US"/>
              <a:pPr>
                <a:defRPr/>
              </a:pPr>
              <a:t>9/8/2010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0D4EF86-8144-4AEE-88A1-2E4AA7F0D53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4C1DCEA-50DA-4B1F-97E2-AF4B465E16D4}" type="datetimeFigureOut">
              <a:rPr lang="en-US"/>
              <a:pPr>
                <a:defRPr/>
              </a:pPr>
              <a:t>9/8/2010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837C1CF-0CFF-4762-BAED-148711E1329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FF7BB49-2644-4E87-9285-E7C266290DA2}" type="datetimeFigureOut">
              <a:rPr lang="en-US"/>
              <a:pPr>
                <a:defRPr/>
              </a:pPr>
              <a:t>9/8/2010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E7802FF-5E49-4E4C-9321-D18506C532BE}"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2CC99D2-911F-43B6-9051-91822ECFC279}"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A900435-65A3-4B0B-936E-672F09C443F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37D9B03-5794-4199-B110-1338068631F1}"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6D7ADD-454E-4600-8288-5F1E659A064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6840F58-4C6C-4895-987C-624C698DBF8B}"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8DE0A4C-0E8D-4F62-BE5A-D1C75B1A018A}"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4B1D148-B4DE-4C2E-885A-4664186F492B}"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6D63BD0-5027-473C-AB67-E4D2D24D564B}"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201690C-9C2F-4D90-AC4C-51E26C204AE0}"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365602-7C24-4E90-9BC9-86EE592ED54D}"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7971F56-E6F0-4D18-8FAF-EE29C73EB1B0}"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DCFEC24-23C2-4404-96AF-93D1EDE6798F}"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433AD09-26C1-48B8-9BC0-8D70C0C5BD77}"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703795-7D6B-4080-A1FB-31ED2FF0456D}"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5C12A5E-3E85-4F58-AC39-530EA829C5CD}"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5023856-5509-4098-AE1B-D58B53726743}"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0578414-265C-41A9-BA1A-57B6F40604A9}" type="datetimeFigureOut">
              <a:rPr lang="en-US"/>
              <a:pPr>
                <a:defRPr/>
              </a:pPr>
              <a:t>9/8/2010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2BEDDA8-7D03-450D-9A32-FA27F2EDFBB0}"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034C68A-B19C-4CFA-BFC8-C1394207F423}" type="datetimeFigureOut">
              <a:rPr lang="en-US"/>
              <a:pPr>
                <a:defRPr/>
              </a:pPr>
              <a:t>9/8/2010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1A07923-AEF1-4EC3-825C-9991447D0F32}"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8B0350B-485B-4222-B912-F62F6E91BB74}" type="datetimeFigureOut">
              <a:rPr lang="en-US"/>
              <a:pPr>
                <a:defRPr/>
              </a:pPr>
              <a:t>9/8/2010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EEEECC0-6394-4BF2-8708-D3D5C0FD3540}"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80EAC1-5D7F-432C-9D03-46F5CB1FD988}"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A83CCCA-6BB2-4668-A70B-B1B8B66F025B}"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6F90397-9A01-48FE-B8FC-A5FF4B732159}"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5C1C58C-DFC7-43DF-BF81-D5986A15A0D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C928B88-9845-43CD-816C-956B5990CB68}"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2DC5232-DC13-4A5F-97A2-0E08DB8A01C2}"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8DABDC4-AA9B-43D6-BE0D-D5D16F22AA71}"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7AC8B-FD03-4159-A65D-BD61D6E64B35}"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5A8EA0A-5BAA-4C12-88BE-916A3E6487CF}"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23E70B4-EC66-4E45-A012-4EB354DA4636}"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8FB2234-565E-4B6E-A39E-499AC0997688}"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F2D226-DDDA-4971-99ED-4F35F57E1332}"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B0E42BC-018D-446F-9E08-E1908C0684A2}"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7CE38C8-4318-4655-8C31-842BE50F1526}"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2AE25A4-005C-4553-A160-C37BDB52CBFC}"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8FF4662-64F1-4EE0-A312-57FDF6ECAE86}"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E1DBEBC-5DBC-4FA4-85C3-2E8C12623027}" type="datetimeFigureOut">
              <a:rPr lang="en-US"/>
              <a:pPr>
                <a:defRPr/>
              </a:pPr>
              <a:t>9/8/2010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A6B2A6F3-DB1E-4F32-92DD-C4D5EB16B856}"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7EEFB709-A0F7-4536-884B-665FF3BE7B50}" type="datetimeFigureOut">
              <a:rPr lang="en-US"/>
              <a:pPr>
                <a:defRPr/>
              </a:pPr>
              <a:t>9/8/2010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17663BE-DB2C-438A-AF93-492FB142D01A}"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D43C9DF-1E5B-4EB0-AE4C-C40B3233E716}" type="datetimeFigureOut">
              <a:rPr lang="en-US"/>
              <a:pPr>
                <a:defRPr/>
              </a:pPr>
              <a:t>9/8/2010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95B3AF4-614F-4657-8494-A0C5F53EBE5E}"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6FF0EF5-C12D-4977-B6FC-5028161FCE86}"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5EB4848-3582-45AA-9B77-5BD94A5346B4}"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FB7A701-27D4-4B6F-AEFE-0CF8AEE6369F}"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1A3ED1F-EE2A-432A-B283-55D2E0CF1382}"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C348D09-AEC8-438B-A700-FEEF95E22920}"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79E4810-143F-4B86-9479-703B35E8F9A0}"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976D957-9F5A-4A7E-98B9-1E59E95BA9A6}"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93CEA89-08F6-42E9-8651-3094E386F23E}"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10B77269-C35F-437B-9D34-9FA23BCCBA12}"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5440BDA-E4A8-4C79-962E-FD99AE47B8E5}"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64F317B-8A3B-4027-BC39-AD9D42285823}"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1CBE276-3842-4164-AFAD-92F14FE95F79}"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8816047-BDED-4470-8768-39D347FF852F}"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C22C9FC-B948-4392-9DE7-E8245B721FA6}"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41DA4BC9-F145-492D-98E6-78C3720C1AC1}"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3BCE1A7-3A9B-4C4C-AF25-29BB595DE7D7}"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8C9B13BA-2BDE-46EF-812F-0827F06F0476}" type="datetimeFigureOut">
              <a:rPr lang="en-US"/>
              <a:pPr>
                <a:defRPr/>
              </a:pPr>
              <a:t>9/8/2010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2D8E5EE-015E-4077-BC00-543E621041DC}"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866BA38-062B-4941-A400-8B56743DA9A3}" type="datetimeFigureOut">
              <a:rPr lang="en-US"/>
              <a:pPr>
                <a:defRPr/>
              </a:pPr>
              <a:t>9/8/2010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F540A5B-2454-47A1-8917-BE8618108288}"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BACFC91-BFA4-4BFE-8E55-BF628A2560D8}" type="datetimeFigureOut">
              <a:rPr lang="en-US"/>
              <a:pPr>
                <a:defRPr/>
              </a:pPr>
              <a:t>9/8/2010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411C3E8C-B95B-4A37-A03F-2E1F47762BEF}"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BEDD0EB-F3D8-4F8C-8A21-6E6D375012A0}"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C9BC31-ED17-464C-B585-568C36C39D5C}"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E8CDCE1-C848-4814-A2E6-48B3A0877A9F}"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4B1EED2-EFC2-4484-88BF-27DBA0B5A408}"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B5999D6-5579-4A3D-85D2-95ACD8713839}"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DDB34A7-50CF-42A8-B0FE-4E2EDF865019}"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9D84D94-0131-4EBD-87E7-E1BC718BD943}"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10BFA88-37EC-4918-AC87-9DCF823767F9}"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C3914FC-C968-4DFA-A725-673B7CCB5E25}"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E73F3BA-69EE-46C4-9144-0D0FA0E16E55}"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ACC6872-46BB-480D-9756-672DBE822A1A}"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BBDCD63-B7C2-4414-BA20-9D90B67CAEF8}"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43902CD-F338-416D-B1C6-349E7358E229}"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2FFF8C-8FEE-43B9-A554-9611FD2C71F9}" type="slidenum">
              <a:rPr lang="en-US"/>
              <a:pPr>
                <a:defRPr/>
              </a:pPr>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E839923-E989-4161-9EA0-4886D3CF44B9}"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A9F8825-CBED-4D5C-A068-6CBED2466F97}" type="slidenum">
              <a:rPr lang="en-US"/>
              <a:pPr>
                <a:defRPr/>
              </a:pPr>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2ABCFA2A-301B-4DB0-80A9-9DD8EC957D3B}" type="datetimeFigureOut">
              <a:rPr lang="en-US"/>
              <a:pPr>
                <a:defRPr/>
              </a:pPr>
              <a:t>9/8/2010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6C1614B-8D28-4E87-B18D-F1E5E5C39036}" type="slidenum">
              <a:rPr lang="en-US"/>
              <a:pPr>
                <a:defRPr/>
              </a:pPr>
              <a:t>‹#›</a:t>
            </a:fld>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377174B-A6E2-4A79-BCFE-FEC593DAA6EE}" type="datetimeFigureOut">
              <a:rPr lang="en-US"/>
              <a:pPr>
                <a:defRPr/>
              </a:pPr>
              <a:t>9/8/2010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EF0A800-AC47-4415-85AA-62195596A08D}" type="slidenum">
              <a:rPr lang="en-US"/>
              <a:pPr>
                <a:defRPr/>
              </a:pPr>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9FEEE27-3E00-41AB-B412-75266B75E284}" type="datetimeFigureOut">
              <a:rPr lang="en-US"/>
              <a:pPr>
                <a:defRPr/>
              </a:pPr>
              <a:t>9/8/2010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03EBD8D-E2C4-42AC-87FF-05A8B06E4195}" type="slidenum">
              <a:rPr lang="en-US"/>
              <a:pPr>
                <a:defRPr/>
              </a:pPr>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828D1FE-769F-46D3-8E46-F0174ADDC614}"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5CB6010-868B-4878-B503-538C369662A1}" type="slidenum">
              <a:rPr lang="en-US"/>
              <a:pPr>
                <a:defRPr/>
              </a:pPr>
              <a:t>‹#›</a:t>
            </a:fld>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DF1DFBC-8E3D-40B2-8EC9-7D12703C90E0}" type="datetimeFigureOut">
              <a:rPr lang="en-US"/>
              <a:pPr>
                <a:defRPr/>
              </a:pPr>
              <a:t>9/8/2010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BF326A6-DC8C-44D9-AA1A-8038C6B60E57}" type="slidenum">
              <a:rPr lang="en-US"/>
              <a:pPr>
                <a:defRPr/>
              </a:pPr>
              <a:t>‹#›</a:t>
            </a:fld>
            <a:endParaRPr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98D217E-DB8E-45FF-9F3E-37FC26118F84}"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376F153-9B28-4B8B-9D42-B94EE7FE0C65}" type="slidenum">
              <a:rPr lang="en-US"/>
              <a:pPr>
                <a:defRPr/>
              </a:pPr>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2847673-52BD-4AAD-A793-8EA4EFACF8B4}" type="datetimeFigureOut">
              <a:rPr lang="en-US"/>
              <a:pPr>
                <a:defRPr/>
              </a:pPr>
              <a:t>9/8/2010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147C057-F7DA-4924-8F9D-9BC83FF5FAB2}" type="slidenum">
              <a:rPr lang="en-US"/>
              <a:pPr>
                <a:defRPr/>
              </a:pPr>
              <a:t>‹#›</a:t>
            </a:fld>
            <a:endParaRPr 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pPr>
              <a:defRPr/>
            </a:pPr>
            <a:fld id="{AE3A7741-7A0D-49A5-AA02-0BB996AFB1CA}" type="datetimeFigureOut">
              <a:rPr lang="en-US" smtClean="0"/>
              <a:pPr>
                <a:defRPr/>
              </a:pPr>
              <a:t>9/8/2010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pPr>
              <a:defRPr/>
            </a:pPr>
            <a:fld id="{30DD2A84-A745-4C50-B37D-CCA0E7399369}" type="slidenum">
              <a:rPr lang="en-US" smtClean="0"/>
              <a:pPr>
                <a:defRPr/>
              </a:pPr>
              <a:t>‹#›</a:t>
            </a:fld>
            <a:endParaRPr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fld id="{6E674BD5-C7A6-4D18-AC22-2A672C08073F}" type="datetimeFigureOut">
              <a:rPr lang="en-US" smtClean="0"/>
              <a:pPr>
                <a:defRPr/>
              </a:pPr>
              <a:t>9/8/2010</a:t>
            </a:fld>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EB04A90A-5A6F-4D11-A184-3C56AA0703C8}" type="slidenum">
              <a:rPr lang="en-US" smtClean="0"/>
              <a:pPr>
                <a:defRPr/>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pPr>
              <a:defRPr/>
            </a:pPr>
            <a:fld id="{A8EE3862-B6B9-4FD3-BDFB-757F0C2EDB01}" type="datetimeFigureOut">
              <a:rPr lang="en-US" smtClean="0"/>
              <a:pPr>
                <a:defRPr/>
              </a:pPr>
              <a:t>9/8/2010</a:t>
            </a:fld>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8E5C7DD9-792D-4002-8F9B-FED862234898}" type="slidenum">
              <a:rPr lang="en-US" smtClean="0"/>
              <a:pPr>
                <a:defRPr/>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pPr>
              <a:defRPr/>
            </a:pPr>
            <a:fld id="{78ECEA02-5541-45C1-8ADF-D32CDBF4EAF4}" type="datetimeFigureOut">
              <a:rPr lang="en-US" smtClean="0"/>
              <a:pPr>
                <a:defRPr/>
              </a:pPr>
              <a:t>9/8/2010</a:t>
            </a:fld>
            <a:endParaRPr lang="en-US"/>
          </a:p>
        </p:txBody>
      </p:sp>
      <p:sp>
        <p:nvSpPr>
          <p:cNvPr id="6" name="Footer Placeholder 5"/>
          <p:cNvSpPr>
            <a:spLocks noGrp="1"/>
          </p:cNvSpPr>
          <p:nvPr>
            <p:ph type="ftr" sz="quarter" idx="11"/>
          </p:nvPr>
        </p:nvSpPr>
        <p:spPr/>
        <p:txBody>
          <a:bodyPr/>
          <a:lstStyle>
            <a:extLst/>
          </a:lstStyle>
          <a:p>
            <a:pPr>
              <a:defRPr/>
            </a:pPr>
            <a:endParaRPr lang="en-US"/>
          </a:p>
        </p:txBody>
      </p:sp>
      <p:sp>
        <p:nvSpPr>
          <p:cNvPr id="7" name="Slide Number Placeholder 6"/>
          <p:cNvSpPr>
            <a:spLocks noGrp="1"/>
          </p:cNvSpPr>
          <p:nvPr>
            <p:ph type="sldNum" sz="quarter" idx="12"/>
          </p:nvPr>
        </p:nvSpPr>
        <p:spPr/>
        <p:txBody>
          <a:bodyPr/>
          <a:lstStyle>
            <a:extLst/>
          </a:lstStyle>
          <a:p>
            <a:pPr>
              <a:defRPr/>
            </a:pPr>
            <a:fld id="{6E813414-93AE-4E8F-A6EB-070F8288F134}" type="slidenum">
              <a:rPr lang="en-US" smtClean="0"/>
              <a:pPr>
                <a:defRPr/>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pPr>
              <a:defRPr/>
            </a:pPr>
            <a:fld id="{B658D562-B6CA-4093-AB96-B9B058D78D51}" type="datetimeFigureOut">
              <a:rPr lang="en-US" smtClean="0"/>
              <a:pPr>
                <a:defRPr/>
              </a:pPr>
              <a:t>9/8/2010</a:t>
            </a:fld>
            <a:endParaRPr lang="en-US"/>
          </a:p>
        </p:txBody>
      </p:sp>
      <p:sp>
        <p:nvSpPr>
          <p:cNvPr id="8" name="Footer Placeholder 7"/>
          <p:cNvSpPr>
            <a:spLocks noGrp="1"/>
          </p:cNvSpPr>
          <p:nvPr>
            <p:ph type="ftr" sz="quarter" idx="11"/>
          </p:nvPr>
        </p:nvSpPr>
        <p:spPr/>
        <p:txBody>
          <a:bodyPr/>
          <a:lstStyle>
            <a:extLst/>
          </a:lstStyle>
          <a:p>
            <a:pPr>
              <a:defRPr/>
            </a:pPr>
            <a:endParaRPr lang="en-US"/>
          </a:p>
        </p:txBody>
      </p:sp>
      <p:sp>
        <p:nvSpPr>
          <p:cNvPr id="9" name="Slide Number Placeholder 8"/>
          <p:cNvSpPr>
            <a:spLocks noGrp="1"/>
          </p:cNvSpPr>
          <p:nvPr>
            <p:ph type="sldNum" sz="quarter" idx="12"/>
          </p:nvPr>
        </p:nvSpPr>
        <p:spPr/>
        <p:txBody>
          <a:bodyPr/>
          <a:lstStyle>
            <a:extLst/>
          </a:lstStyle>
          <a:p>
            <a:pPr>
              <a:defRPr/>
            </a:pPr>
            <a:fld id="{31CAAD2D-9951-48DB-9780-8DD9704B1CFC}"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pPr>
              <a:defRPr/>
            </a:pPr>
            <a:fld id="{20493168-B333-4369-86CD-18AB10181D66}" type="datetimeFigureOut">
              <a:rPr lang="en-US" smtClean="0"/>
              <a:pPr>
                <a:defRPr/>
              </a:pPr>
              <a:t>9/8/2010</a:t>
            </a:fld>
            <a:endParaRPr lang="en-US"/>
          </a:p>
        </p:txBody>
      </p:sp>
      <p:sp>
        <p:nvSpPr>
          <p:cNvPr id="4" name="Footer Placeholder 3"/>
          <p:cNvSpPr>
            <a:spLocks noGrp="1"/>
          </p:cNvSpPr>
          <p:nvPr>
            <p:ph type="ftr" sz="quarter" idx="11"/>
          </p:nvPr>
        </p:nvSpPr>
        <p:spPr/>
        <p:txBody>
          <a:bodyPr/>
          <a:lstStyle>
            <a:extLst/>
          </a:lstStyle>
          <a:p>
            <a:pPr>
              <a:defRPr/>
            </a:pPr>
            <a:endParaRPr lang="en-US"/>
          </a:p>
        </p:txBody>
      </p:sp>
      <p:sp>
        <p:nvSpPr>
          <p:cNvPr id="5" name="Slide Number Placeholder 4"/>
          <p:cNvSpPr>
            <a:spLocks noGrp="1"/>
          </p:cNvSpPr>
          <p:nvPr>
            <p:ph type="sldNum" sz="quarter" idx="12"/>
          </p:nvPr>
        </p:nvSpPr>
        <p:spPr/>
        <p:txBody>
          <a:bodyPr/>
          <a:lstStyle>
            <a:extLst/>
          </a:lstStyle>
          <a:p>
            <a:pPr>
              <a:defRPr/>
            </a:pPr>
            <a:fld id="{300A3E57-CEDC-4A6D-87F9-00303307A8BA}" type="slidenum">
              <a:rPr lang="en-US" smtClean="0"/>
              <a:pPr>
                <a:defRPr/>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pPr>
              <a:defRPr/>
            </a:pPr>
            <a:fld id="{29387092-F026-4FCE-9ECE-BFAADAE9F7D0}" type="datetimeFigureOut">
              <a:rPr lang="en-US" smtClean="0"/>
              <a:pPr>
                <a:defRPr/>
              </a:pPr>
              <a:t>9/8/2010</a:t>
            </a:fld>
            <a:endParaRPr lang="en-US"/>
          </a:p>
        </p:txBody>
      </p:sp>
      <p:sp>
        <p:nvSpPr>
          <p:cNvPr id="3" name="Footer Placeholder 2"/>
          <p:cNvSpPr>
            <a:spLocks noGrp="1"/>
          </p:cNvSpPr>
          <p:nvPr>
            <p:ph type="ftr" sz="quarter" idx="11"/>
          </p:nvPr>
        </p:nvSpPr>
        <p:spPr/>
        <p:txBody>
          <a:bodyPr/>
          <a:lstStyle>
            <a:extLst/>
          </a:lstStyle>
          <a:p>
            <a:pPr>
              <a:defRPr/>
            </a:pPr>
            <a:endParaRPr lang="en-US"/>
          </a:p>
        </p:txBody>
      </p:sp>
      <p:sp>
        <p:nvSpPr>
          <p:cNvPr id="4" name="Slide Number Placeholder 3"/>
          <p:cNvSpPr>
            <a:spLocks noGrp="1"/>
          </p:cNvSpPr>
          <p:nvPr>
            <p:ph type="sldNum" sz="quarter" idx="12"/>
          </p:nvPr>
        </p:nvSpPr>
        <p:spPr/>
        <p:txBody>
          <a:bodyPr/>
          <a:lstStyle>
            <a:extLst/>
          </a:lstStyle>
          <a:p>
            <a:pPr>
              <a:defRPr/>
            </a:pPr>
            <a:fld id="{53FC34A0-33A8-4B40-B0B2-F8052CC49789}" type="slidenum">
              <a:rPr lang="en-US" smtClean="0"/>
              <a:pPr>
                <a:defRPr/>
              </a:pPr>
              <a:t>‹#›</a:t>
            </a:fld>
            <a:endParaRPr lang="en-US"/>
          </a:p>
        </p:txBody>
      </p:sp>
      <p:pic>
        <p:nvPicPr>
          <p:cNvPr id="5" name="Picture 7" descr="bg%20copy[1].JPG"/>
          <p:cNvPicPr>
            <a:picLocks noChangeAspect="1"/>
          </p:cNvPicPr>
          <p:nvPr userDrawn="1"/>
        </p:nvPicPr>
        <p:blipFill>
          <a:blip r:embed="rId2"/>
          <a:srcRect/>
          <a:stretch>
            <a:fillRect/>
          </a:stretch>
        </p:blipFill>
        <p:spPr bwMode="auto">
          <a:xfrm>
            <a:off x="0" y="5772150"/>
            <a:ext cx="9144000" cy="1085850"/>
          </a:xfrm>
          <a:prstGeom prst="rect">
            <a:avLst/>
          </a:prstGeom>
          <a:noFill/>
          <a:ln w="9525">
            <a:noFill/>
            <a:miter lim="800000"/>
            <a:headEnd/>
            <a:tailEnd/>
          </a:ln>
        </p:spPr>
      </p:pic>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pPr>
              <a:defRPr/>
            </a:pPr>
            <a:fld id="{A5809422-A9E9-40A4-8934-4B096519443A}" type="datetimeFigureOut">
              <a:rPr lang="en-US" smtClean="0"/>
              <a:pPr>
                <a:defRPr/>
              </a:pPr>
              <a:t>9/8/2010</a:t>
            </a:fld>
            <a:endParaRPr lang="en-US"/>
          </a:p>
        </p:txBody>
      </p:sp>
      <p:sp>
        <p:nvSpPr>
          <p:cNvPr id="6" name="Footer Placeholder 5"/>
          <p:cNvSpPr>
            <a:spLocks noGrp="1"/>
          </p:cNvSpPr>
          <p:nvPr>
            <p:ph type="ftr" sz="quarter" idx="11"/>
          </p:nvPr>
        </p:nvSpPr>
        <p:spPr/>
        <p:txBody>
          <a:bodyPr/>
          <a:lstStyle>
            <a:extLst/>
          </a:lstStyle>
          <a:p>
            <a:pPr>
              <a:defRPr/>
            </a:pPr>
            <a:endParaRPr lang="en-US"/>
          </a:p>
        </p:txBody>
      </p:sp>
      <p:sp>
        <p:nvSpPr>
          <p:cNvPr id="7" name="Slide Number Placeholder 6"/>
          <p:cNvSpPr>
            <a:spLocks noGrp="1"/>
          </p:cNvSpPr>
          <p:nvPr>
            <p:ph type="sldNum" sz="quarter" idx="12"/>
          </p:nvPr>
        </p:nvSpPr>
        <p:spPr/>
        <p:txBody>
          <a:bodyPr/>
          <a:lstStyle>
            <a:extLst/>
          </a:lstStyle>
          <a:p>
            <a:pPr>
              <a:defRPr/>
            </a:pPr>
            <a:fld id="{BF1BEC15-4492-412C-9303-994780793B39}"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pPr>
              <a:defRPr/>
            </a:pPr>
            <a:fld id="{7679658F-941D-4E89-94A1-707BBE1F310D}" type="datetimeFigureOut">
              <a:rPr lang="en-US" smtClean="0"/>
              <a:pPr>
                <a:defRPr/>
              </a:pPr>
              <a:t>9/8/2010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pPr>
              <a:defRPr/>
            </a:pPr>
            <a:fld id="{FA360C17-7385-4741-9701-316BFB955E20}" type="slidenum">
              <a:rPr lang="en-US" smtClean="0"/>
              <a:pPr>
                <a:defRPr/>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fld id="{59FD0B97-BD3F-4D33-A86D-B4894492721B}" type="datetimeFigureOut">
              <a:rPr lang="en-US" smtClean="0"/>
              <a:pPr>
                <a:defRPr/>
              </a:pPr>
              <a:t>9/8/2010</a:t>
            </a:fld>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F2C2EB85-B8BA-48C5-ADE7-382AB4D72836}" type="slidenum">
              <a:rPr lang="en-US" smtClean="0"/>
              <a:pPr>
                <a:defRPr/>
              </a:pPr>
              <a:t>‹#›</a:t>
            </a:fld>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fld id="{D26FFCA5-5333-4F44-A582-F95DA326EF27}" type="datetimeFigureOut">
              <a:rPr lang="en-US" smtClean="0"/>
              <a:pPr>
                <a:defRPr/>
              </a:pPr>
              <a:t>9/8/2010</a:t>
            </a:fld>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15DA33F3-E921-45E4-96F4-73FA90A5F605}"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A2A6A0D2-CB92-45E5-8FFF-7EFC080AF324}" type="datetimeFigureOut">
              <a:rPr lang="en-US"/>
              <a:pPr>
                <a:defRPr/>
              </a:pPr>
              <a:t>9/8/2010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6E5C6F2B-98E9-43E9-B959-75893861DDE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725" r:id="rId1"/>
    <p:sldLayoutId id="2147484726" r:id="rId2"/>
    <p:sldLayoutId id="2147484727" r:id="rId3"/>
    <p:sldLayoutId id="2147484728" r:id="rId4"/>
    <p:sldLayoutId id="2147484729" r:id="rId5"/>
    <p:sldLayoutId id="2147484730" r:id="rId6"/>
    <p:sldLayoutId id="2147484731" r:id="rId7"/>
    <p:sldLayoutId id="2147484732" r:id="rId8"/>
    <p:sldLayoutId id="2147484733" r:id="rId9"/>
    <p:sldLayoutId id="2147484734" r:id="rId10"/>
    <p:sldLayoutId id="214748473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3B68A3F-8D4C-41E3-8A8D-30C5F9E67B4E}" type="datetimeFigureOut">
              <a:rPr lang="en-US"/>
              <a:pPr>
                <a:defRPr/>
              </a:pPr>
              <a:t>9/8/2010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DEA4B30-F7CD-4A08-9D86-927931249A8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736" r:id="rId1"/>
    <p:sldLayoutId id="2147484737" r:id="rId2"/>
    <p:sldLayoutId id="2147484738" r:id="rId3"/>
    <p:sldLayoutId id="2147484739" r:id="rId4"/>
    <p:sldLayoutId id="2147484740" r:id="rId5"/>
    <p:sldLayoutId id="2147484741" r:id="rId6"/>
    <p:sldLayoutId id="2147484742" r:id="rId7"/>
    <p:sldLayoutId id="2147484743" r:id="rId8"/>
    <p:sldLayoutId id="2147484744" r:id="rId9"/>
    <p:sldLayoutId id="2147484745" r:id="rId10"/>
    <p:sldLayoutId id="2147484746"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09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DBA0560B-9D20-438A-BB67-6A73FA86C808}" type="datetimeFigureOut">
              <a:rPr lang="en-US"/>
              <a:pPr>
                <a:defRPr/>
              </a:pPr>
              <a:t>9/8/2010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E485FA8-60E1-4851-B6AD-1F83937E38C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747" r:id="rId1"/>
    <p:sldLayoutId id="2147484748" r:id="rId2"/>
    <p:sldLayoutId id="2147484749" r:id="rId3"/>
    <p:sldLayoutId id="2147484750" r:id="rId4"/>
    <p:sldLayoutId id="2147484751" r:id="rId5"/>
    <p:sldLayoutId id="2147484752" r:id="rId6"/>
    <p:sldLayoutId id="2147484753" r:id="rId7"/>
    <p:sldLayoutId id="2147484754" r:id="rId8"/>
    <p:sldLayoutId id="2147484755" r:id="rId9"/>
    <p:sldLayoutId id="2147484756" r:id="rId10"/>
    <p:sldLayoutId id="214748475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122"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123"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4FB6D7D-E8EC-45AE-94A0-41C78C389F04}" type="datetimeFigureOut">
              <a:rPr lang="en-US"/>
              <a:pPr>
                <a:defRPr/>
              </a:pPr>
              <a:t>9/8/2010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4DE82A8-99CC-49DF-9B0D-5BF5B6B19F6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758" r:id="rId1"/>
    <p:sldLayoutId id="2147484759" r:id="rId2"/>
    <p:sldLayoutId id="2147484760" r:id="rId3"/>
    <p:sldLayoutId id="2147484761" r:id="rId4"/>
    <p:sldLayoutId id="2147484762" r:id="rId5"/>
    <p:sldLayoutId id="2147484763" r:id="rId6"/>
    <p:sldLayoutId id="2147484764" r:id="rId7"/>
    <p:sldLayoutId id="2147484765" r:id="rId8"/>
    <p:sldLayoutId id="2147484766" r:id="rId9"/>
    <p:sldLayoutId id="2147484767" r:id="rId10"/>
    <p:sldLayoutId id="214748476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D25D1E9-8D02-4D8E-8F3D-DF9F79A1F804}" type="datetimeFigureOut">
              <a:rPr lang="en-US"/>
              <a:pPr>
                <a:defRPr/>
              </a:pPr>
              <a:t>9/8/2010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EEEF72F-1875-45A2-AEA0-435B8CD1976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769" r:id="rId1"/>
    <p:sldLayoutId id="2147484770" r:id="rId2"/>
    <p:sldLayoutId id="2147484771" r:id="rId3"/>
    <p:sldLayoutId id="2147484772" r:id="rId4"/>
    <p:sldLayoutId id="2147484773" r:id="rId5"/>
    <p:sldLayoutId id="2147484774" r:id="rId6"/>
    <p:sldLayoutId id="2147484775" r:id="rId7"/>
    <p:sldLayoutId id="2147484776" r:id="rId8"/>
    <p:sldLayoutId id="2147484777" r:id="rId9"/>
    <p:sldLayoutId id="2147484778" r:id="rId10"/>
    <p:sldLayoutId id="214748477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fld id="{A2A6A0D2-CB92-45E5-8FFF-7EFC080AF324}" type="datetimeFigureOut">
              <a:rPr lang="en-US" smtClean="0"/>
              <a:pPr>
                <a:defRPr/>
              </a:pPr>
              <a:t>9/8/2010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6E5C6F2B-98E9-43E9-B959-75893861DDE7}" type="slidenum">
              <a:rPr lang="en-US" smtClean="0"/>
              <a:pPr>
                <a:defRPr/>
              </a:pPr>
              <a:t>‹#›</a:t>
            </a:fld>
            <a:endParaRPr lang="en-US"/>
          </a:p>
        </p:txBody>
      </p:sp>
      <p:pic>
        <p:nvPicPr>
          <p:cNvPr id="11" name="Picture 6" descr="bg%20copy[1].JPG"/>
          <p:cNvPicPr>
            <a:picLocks noChangeAspect="1"/>
          </p:cNvPicPr>
          <p:nvPr userDrawn="1"/>
        </p:nvPicPr>
        <p:blipFill>
          <a:blip r:embed="rId14"/>
          <a:srcRect/>
          <a:stretch>
            <a:fillRect/>
          </a:stretch>
        </p:blipFill>
        <p:spPr bwMode="auto">
          <a:xfrm>
            <a:off x="0" y="5772150"/>
            <a:ext cx="9144000" cy="10858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806" r:id="rId1"/>
    <p:sldLayoutId id="2147484807" r:id="rId2"/>
    <p:sldLayoutId id="2147484808" r:id="rId3"/>
    <p:sldLayoutId id="2147484809" r:id="rId4"/>
    <p:sldLayoutId id="2147484810" r:id="rId5"/>
    <p:sldLayoutId id="2147484811" r:id="rId6"/>
    <p:sldLayoutId id="2147484812" r:id="rId7"/>
    <p:sldLayoutId id="2147484813" r:id="rId8"/>
    <p:sldLayoutId id="2147484814" r:id="rId9"/>
    <p:sldLayoutId id="2147484815" r:id="rId10"/>
    <p:sldLayoutId id="2147484816"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ctrTitle"/>
          </p:nvPr>
        </p:nvSpPr>
        <p:spPr>
          <a:xfrm>
            <a:off x="304800" y="304800"/>
            <a:ext cx="8424863" cy="1524000"/>
          </a:xfrm>
        </p:spPr>
        <p:txBody>
          <a:bodyPr rtlCol="0">
            <a:normAutofit fontScale="90000"/>
          </a:bodyPr>
          <a:lstStyle/>
          <a:p>
            <a:pPr algn="ctr" eaLnBrk="1" fontAlgn="auto" hangingPunct="1">
              <a:spcAft>
                <a:spcPts val="0"/>
              </a:spcAft>
              <a:defRPr/>
            </a:pPr>
            <a:r>
              <a:rPr lang="en-US" sz="3200" b="1" i="1" dirty="0"/>
              <a:t/>
            </a:r>
            <a:br>
              <a:rPr lang="en-US" sz="3200" b="1" i="1" dirty="0"/>
            </a:br>
            <a:r>
              <a:rPr lang="en-US" sz="3600" i="1" dirty="0" err="1">
                <a:latin typeface="Arial" pitchFamily="34" charset="0"/>
                <a:cs typeface="Arial" pitchFamily="34" charset="0"/>
              </a:rPr>
              <a:t>Chương</a:t>
            </a:r>
            <a:r>
              <a:rPr lang="en-US" sz="3600" i="1" dirty="0">
                <a:latin typeface="Arial" pitchFamily="34" charset="0"/>
                <a:cs typeface="Arial" pitchFamily="34" charset="0"/>
              </a:rPr>
              <a:t> </a:t>
            </a:r>
            <a:r>
              <a:rPr lang="en-US" sz="3600" i="1" dirty="0" smtClean="0">
                <a:latin typeface="Arial" pitchFamily="34" charset="0"/>
                <a:cs typeface="Arial" pitchFamily="34" charset="0"/>
              </a:rPr>
              <a:t>4</a:t>
            </a:r>
            <a:r>
              <a:rPr lang="en-US" sz="3600" dirty="0" smtClean="0">
                <a:latin typeface="Arial" pitchFamily="34" charset="0"/>
                <a:cs typeface="Arial" pitchFamily="34" charset="0"/>
              </a:rPr>
              <a:t>:</a:t>
            </a:r>
            <a:r>
              <a:rPr lang="en-US" sz="3600" dirty="0">
                <a:latin typeface="Arial" pitchFamily="34" charset="0"/>
                <a:cs typeface="Arial" pitchFamily="34" charset="0"/>
              </a:rPr>
              <a:t/>
            </a:r>
            <a:br>
              <a:rPr lang="en-US" sz="3600" dirty="0">
                <a:latin typeface="Arial" pitchFamily="34" charset="0"/>
                <a:cs typeface="Arial" pitchFamily="34" charset="0"/>
              </a:rPr>
            </a:br>
            <a:r>
              <a:rPr lang="en-US" sz="3600" dirty="0" smtClean="0">
                <a:latin typeface="Arial" pitchFamily="34" charset="0"/>
                <a:cs typeface="Arial" pitchFamily="34" charset="0"/>
              </a:rPr>
              <a:t/>
            </a:r>
            <a:br>
              <a:rPr lang="en-US" sz="3600" dirty="0" smtClean="0">
                <a:latin typeface="Arial" pitchFamily="34" charset="0"/>
                <a:cs typeface="Arial" pitchFamily="34" charset="0"/>
              </a:rPr>
            </a:br>
            <a:r>
              <a:rPr lang="en-US" sz="3600" dirty="0" smtClean="0">
                <a:latin typeface="Arial" pitchFamily="34" charset="0"/>
                <a:cs typeface="Arial" pitchFamily="34" charset="0"/>
              </a:rPr>
              <a:t>THUẾ HẢI QUAN</a:t>
            </a:r>
            <a:endParaRPr lang="en-US" sz="3600" dirty="0">
              <a:latin typeface="Arial" pitchFamily="34" charset="0"/>
              <a:cs typeface="Arial" pitchFamily="34" charset="0"/>
            </a:endParaRPr>
          </a:p>
        </p:txBody>
      </p:sp>
      <p:sp>
        <p:nvSpPr>
          <p:cNvPr id="123907" name="Rectangle 3"/>
          <p:cNvSpPr>
            <a:spLocks noGrp="1" noChangeArrowheads="1"/>
          </p:cNvSpPr>
          <p:nvPr>
            <p:ph type="subTitle" idx="1"/>
          </p:nvPr>
        </p:nvSpPr>
        <p:spPr>
          <a:xfrm>
            <a:off x="1143000" y="4800600"/>
            <a:ext cx="6840538" cy="720725"/>
          </a:xfrm>
        </p:spPr>
        <p:txBody>
          <a:bodyPr rtlCol="0">
            <a:normAutofit/>
          </a:bodyPr>
          <a:lstStyle/>
          <a:p>
            <a:pPr eaLnBrk="1" fontAlgn="auto" hangingPunct="1">
              <a:spcAft>
                <a:spcPts val="0"/>
              </a:spcAft>
              <a:buFont typeface="Arial" pitchFamily="34" charset="0"/>
              <a:buNone/>
              <a:defRPr/>
            </a:pPr>
            <a:endParaRPr lang="en-US" sz="2600">
              <a:latin typeface="Tahoma" pitchFamily="34" charset="0"/>
              <a:cs typeface="Tahoma" pitchFamily="34" charset="0"/>
            </a:endParaRPr>
          </a:p>
        </p:txBody>
      </p:sp>
      <p:pic>
        <p:nvPicPr>
          <p:cNvPr id="8196" name="Picture 2" descr="co-hieu"/>
          <p:cNvPicPr>
            <a:picLocks noChangeAspect="1" noChangeArrowheads="1"/>
          </p:cNvPicPr>
          <p:nvPr/>
        </p:nvPicPr>
        <p:blipFill>
          <a:blip r:embed="rId2"/>
          <a:srcRect/>
          <a:stretch>
            <a:fillRect/>
          </a:stretch>
        </p:blipFill>
        <p:spPr bwMode="auto">
          <a:xfrm>
            <a:off x="3581400" y="2438400"/>
            <a:ext cx="2514600" cy="2514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p:txBody>
          <a:bodyPr/>
          <a:lstStyle/>
          <a:p>
            <a:pPr marL="571500" indent="-571500" eaLnBrk="1" hangingPunct="1">
              <a:buFont typeface="Arial" charset="0"/>
              <a:buAutoNum type="romanUcPeriod"/>
            </a:pPr>
            <a:r>
              <a:rPr lang="en-US" smtClean="0"/>
              <a:t>VĂN BẢN PHÁP QUY</a:t>
            </a:r>
          </a:p>
          <a:p>
            <a:pPr marL="571500" indent="-571500" eaLnBrk="1" hangingPunct="1">
              <a:buFont typeface="Arial" charset="0"/>
              <a:buAutoNum type="romanUcPeriod"/>
            </a:pPr>
            <a:r>
              <a:rPr lang="en-US" smtClean="0"/>
              <a:t>XÁC ĐỊNH TRỊ GIÁ HẢI QUAN: NGUYÊN TẮC VÀ PHƯƠNG PHÁP</a:t>
            </a:r>
          </a:p>
          <a:p>
            <a:pPr marL="571500" indent="-571500" eaLnBrk="1" hangingPunct="1">
              <a:buFont typeface="Arial" charset="0"/>
              <a:buAutoNum type="romanUcPeriod"/>
            </a:pPr>
            <a:r>
              <a:rPr lang="en-US" smtClean="0"/>
              <a:t>CÁC PHƯƠNG PHÁP XÁC ĐỊNH TRỊ GIÁ HẢI QUAN HÀNG NHẬP KHẨU</a:t>
            </a:r>
          </a:p>
          <a:p>
            <a:pPr marL="571500" indent="-571500" eaLnBrk="1" hangingPunct="1">
              <a:buFont typeface="Arial" charset="0"/>
              <a:buAutoNum type="romanUcPeriod"/>
            </a:pPr>
            <a:r>
              <a:rPr lang="en-US" smtClean="0"/>
              <a:t>BÀI TẬP</a:t>
            </a:r>
          </a:p>
          <a:p>
            <a:pPr marL="571500" indent="-571500" eaLnBrk="1" hangingPunct="1">
              <a:buFont typeface="Arial" charset="0"/>
              <a:buAutoNum type="romanUcPeriod"/>
            </a:pPr>
            <a:endParaRPr lang="en-US" smtClean="0"/>
          </a:p>
          <a:p>
            <a:pPr marL="571500" indent="-571500" eaLnBrk="1" hangingPunct="1">
              <a:buFont typeface="Arial" charset="0"/>
              <a:buNone/>
            </a:pPr>
            <a:endParaRPr lang="en-US" smtClean="0"/>
          </a:p>
        </p:txBody>
      </p:sp>
      <p:sp>
        <p:nvSpPr>
          <p:cNvPr id="9218" name="Title 1"/>
          <p:cNvSpPr>
            <a:spLocks noGrp="1"/>
          </p:cNvSpPr>
          <p:nvPr>
            <p:ph type="title"/>
          </p:nvPr>
        </p:nvSpPr>
        <p:spPr/>
        <p:txBody>
          <a:bodyPr/>
          <a:lstStyle/>
          <a:p>
            <a:pPr eaLnBrk="1" hangingPunct="1"/>
            <a:r>
              <a:rPr lang="en-US" b="1" smtClean="0">
                <a:cs typeface="Times New Roman" pitchFamily="18" charset="0"/>
              </a:rPr>
              <a:t>PHẦN III: TRỊ GIÁ HẢI QUAN</a:t>
            </a:r>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457200" y="914400"/>
            <a:ext cx="8229600" cy="5211763"/>
          </a:xfrm>
        </p:spPr>
        <p:txBody>
          <a:bodyPr>
            <a:normAutofit fontScale="92500"/>
          </a:bodyPr>
          <a:lstStyle/>
          <a:p>
            <a:pPr marL="571500" indent="-571500" eaLnBrk="1" hangingPunct="1">
              <a:buFont typeface="Arial" charset="0"/>
              <a:buAutoNum type="romanUcPeriod"/>
              <a:defRPr/>
            </a:pPr>
            <a:r>
              <a:rPr lang="en-US" sz="2800" smtClean="0"/>
              <a:t>VĂN BẢN PHÁP QUY</a:t>
            </a:r>
          </a:p>
          <a:p>
            <a:pPr>
              <a:defRPr/>
            </a:pPr>
            <a:r>
              <a:rPr lang="en-US" sz="2800" smtClean="0"/>
              <a:t>Hiệp định trị giá Hải quan</a:t>
            </a:r>
          </a:p>
          <a:p>
            <a:pPr>
              <a:defRPr/>
            </a:pPr>
            <a:r>
              <a:rPr lang="en-US" sz="2800" smtClean="0"/>
              <a:t>Luật:</a:t>
            </a:r>
          </a:p>
          <a:p>
            <a:pPr>
              <a:buFont typeface="Arial" charset="0"/>
              <a:buNone/>
              <a:defRPr/>
            </a:pPr>
            <a:r>
              <a:rPr lang="en-US" sz="2800" smtClean="0"/>
              <a:t>+ Luật Thuế xuất khẩu, thuế nhập khẩu – Điều 9;</a:t>
            </a:r>
          </a:p>
          <a:p>
            <a:pPr>
              <a:buFont typeface="Arial" charset="0"/>
              <a:buNone/>
              <a:defRPr/>
            </a:pPr>
            <a:r>
              <a:rPr lang="en-US" sz="2800" smtClean="0"/>
              <a:t>+ Luật Hải quan - Điều 71.</a:t>
            </a:r>
          </a:p>
          <a:p>
            <a:pPr>
              <a:defRPr/>
            </a:pPr>
            <a:r>
              <a:rPr lang="en-US" sz="2800" smtClean="0"/>
              <a:t>Nghị định149/2005/NĐ-CP  ngày 06/12/2005; </a:t>
            </a:r>
          </a:p>
          <a:p>
            <a:pPr>
              <a:defRPr/>
            </a:pPr>
            <a:r>
              <a:rPr lang="en-US" sz="2800" smtClean="0"/>
              <a:t>Nghị định 40/2007/NĐ-CP  ngày 16/03/2007.</a:t>
            </a:r>
          </a:p>
          <a:p>
            <a:pPr>
              <a:defRPr/>
            </a:pPr>
            <a:r>
              <a:rPr lang="en-US" sz="2800" smtClean="0"/>
              <a:t>Thông tư 40/2008/TT-BTC ngày 21/05/2008 hướng dẫn Nghị định 40/2007/NĐ-CP.</a:t>
            </a:r>
          </a:p>
          <a:p>
            <a:pPr marL="571500" indent="-571500" eaLnBrk="1" hangingPunct="1">
              <a:buFont typeface="Arial" charset="0"/>
              <a:buNone/>
              <a:defRPr/>
            </a:pPr>
            <a:endParaRPr lang="en-US" sz="2800" smtClean="0"/>
          </a:p>
          <a:p>
            <a:pPr>
              <a:defRPr/>
            </a:pPr>
            <a:endParaRPr lang="en-US" sz="2800" smtClean="0"/>
          </a:p>
        </p:txBody>
      </p:sp>
      <p:sp>
        <p:nvSpPr>
          <p:cNvPr id="10242" name="Title 1"/>
          <p:cNvSpPr>
            <a:spLocks noGrp="1"/>
          </p:cNvSpPr>
          <p:nvPr>
            <p:ph type="title"/>
          </p:nvPr>
        </p:nvSpPr>
        <p:spPr>
          <a:xfrm>
            <a:off x="457200" y="0"/>
            <a:ext cx="8229600" cy="990600"/>
          </a:xfrm>
        </p:spPr>
        <p:txBody>
          <a:bodyPr/>
          <a:lstStyle/>
          <a:p>
            <a:pPr eaLnBrk="1" hangingPunct="1"/>
            <a:r>
              <a:rPr lang="en-US" sz="3000" b="1" smtClean="0">
                <a:cs typeface="Times New Roman" pitchFamily="18" charset="0"/>
              </a:rPr>
              <a:t>PHẦN III: TRỊ GIÁ HẢI QUAN</a:t>
            </a:r>
            <a:endParaRPr lang="en-US" sz="30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457200" y="914400"/>
            <a:ext cx="8229600" cy="5211763"/>
          </a:xfrm>
        </p:spPr>
        <p:txBody>
          <a:bodyPr>
            <a:normAutofit fontScale="92500" lnSpcReduction="10000"/>
          </a:bodyPr>
          <a:lstStyle/>
          <a:p>
            <a:pPr marL="571500" indent="-571500" eaLnBrk="1" hangingPunct="1">
              <a:buFont typeface="Arial" charset="0"/>
              <a:buNone/>
              <a:defRPr/>
            </a:pPr>
            <a:r>
              <a:rPr lang="en-US" sz="2800" smtClean="0"/>
              <a:t>II. XÁC ĐỊNH TRỊ GIÁ HẢI QUAN: NGUYÊN TẮC VÀ PHƯƠNG PHÁP</a:t>
            </a:r>
          </a:p>
          <a:p>
            <a:pPr marL="514350" indent="-514350" algn="just">
              <a:buFont typeface="Arial" charset="0"/>
              <a:buAutoNum type="arabicPeriod"/>
              <a:defRPr/>
            </a:pPr>
            <a:r>
              <a:rPr lang="fr-FR" sz="2600" smtClean="0"/>
              <a:t>Đối với hàng hoá xuất khẩu, trị giá tính thuế là giá bán tại cửa khẩu xuất (giá FOB, giá DAF) không bao gồm phí bảo hiểm quốc tế (I) và phí vận tải quốc tế (F). </a:t>
            </a:r>
            <a:endParaRPr lang="en-US" sz="2600" smtClean="0"/>
          </a:p>
          <a:p>
            <a:pPr marL="514350" indent="-514350" algn="just">
              <a:buFont typeface="Arial" charset="0"/>
              <a:buAutoNum type="arabicPeriod"/>
              <a:defRPr/>
            </a:pPr>
            <a:r>
              <a:rPr lang="fr-FR" sz="2600" smtClean="0"/>
              <a:t>Đối với hàng hoá nhập khẩu, </a:t>
            </a:r>
            <a:r>
              <a:rPr lang="fr-FR" sz="2600" u="sng" smtClean="0"/>
              <a:t>trị giá tính thuế là giá thực tế phải trả tính đến cửa khẩu nhập đầu tiên </a:t>
            </a:r>
            <a:r>
              <a:rPr lang="fr-FR" sz="2600" smtClean="0"/>
              <a:t>và được xác định bằng cách áp dụng tuần tự sáu phương pháp xác định trị giá tính thuế và dừng ở phương pháp xác định được trị giá tính thuế.</a:t>
            </a:r>
          </a:p>
          <a:p>
            <a:pPr marL="514350" indent="-514350" algn="just">
              <a:buFont typeface="Arial" charset="0"/>
              <a:buNone/>
              <a:defRPr/>
            </a:pPr>
            <a:r>
              <a:rPr lang="fr-FR" sz="2600" smtClean="0"/>
              <a:t> </a:t>
            </a:r>
            <a:r>
              <a:rPr lang="fr-FR" sz="2600" smtClean="0">
                <a:solidFill>
                  <a:srgbClr val="FF0000"/>
                </a:solidFill>
              </a:rPr>
              <a:t>Q/A: Trường hợp không có Hợp đồng mua bán thì trị giá tính thuế được tính thế nào?</a:t>
            </a:r>
            <a:endParaRPr lang="en-US" sz="2600" smtClean="0">
              <a:solidFill>
                <a:srgbClr val="FF0000"/>
              </a:solidFill>
            </a:endParaRPr>
          </a:p>
        </p:txBody>
      </p:sp>
      <p:sp>
        <p:nvSpPr>
          <p:cNvPr id="11266" name="Title 1"/>
          <p:cNvSpPr>
            <a:spLocks noGrp="1"/>
          </p:cNvSpPr>
          <p:nvPr>
            <p:ph type="title"/>
          </p:nvPr>
        </p:nvSpPr>
        <p:spPr>
          <a:xfrm>
            <a:off x="457200" y="0"/>
            <a:ext cx="8229600" cy="990600"/>
          </a:xfrm>
        </p:spPr>
        <p:txBody>
          <a:bodyPr/>
          <a:lstStyle/>
          <a:p>
            <a:pPr eaLnBrk="1" hangingPunct="1"/>
            <a:r>
              <a:rPr lang="en-US" sz="3000" b="1" smtClean="0">
                <a:cs typeface="Times New Roman" pitchFamily="18" charset="0"/>
              </a:rPr>
              <a:t>PHẦN III: TRỊ GIÁ HẢI QUAN</a:t>
            </a:r>
            <a:endParaRPr lang="en-US" sz="30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Content Placeholder 2"/>
          <p:cNvSpPr>
            <a:spLocks noGrp="1"/>
          </p:cNvSpPr>
          <p:nvPr>
            <p:ph idx="1"/>
          </p:nvPr>
        </p:nvSpPr>
        <p:spPr>
          <a:xfrm>
            <a:off x="457200" y="1066800"/>
            <a:ext cx="8229600" cy="5059363"/>
          </a:xfrm>
        </p:spPr>
        <p:txBody>
          <a:bodyPr/>
          <a:lstStyle/>
          <a:p>
            <a:pPr marL="571500" indent="-571500" eaLnBrk="1" hangingPunct="1">
              <a:buFont typeface="Arial" charset="0"/>
              <a:buNone/>
            </a:pPr>
            <a:r>
              <a:rPr lang="en-US" sz="3000" smtClean="0"/>
              <a:t>III</a:t>
            </a:r>
            <a:r>
              <a:rPr lang="en-US" sz="3000" i="1" smtClean="0"/>
              <a:t>. </a:t>
            </a:r>
            <a:r>
              <a:rPr lang="en-US" sz="3000" smtClean="0"/>
              <a:t>CÁC PHƯƠNG PHÁP XÁC ĐỊNH TRỊ GIÁ HẢI QUAN HÀNG NHẬP KHẨU</a:t>
            </a:r>
          </a:p>
          <a:p>
            <a:pPr marL="571500" indent="-571500" eaLnBrk="1" hangingPunct="1">
              <a:buFont typeface="Arial" charset="0"/>
              <a:buNone/>
            </a:pPr>
            <a:r>
              <a:rPr lang="en-US" sz="3000" i="1" smtClean="0"/>
              <a:t>6 phương pháp theo trình tự bắt buộc là</a:t>
            </a:r>
            <a:r>
              <a:rPr lang="en-US" sz="3000" smtClean="0"/>
              <a:t>:</a:t>
            </a:r>
          </a:p>
          <a:p>
            <a:pPr marL="571500" indent="-571500" eaLnBrk="1" hangingPunct="1">
              <a:buFont typeface="Times New Roman" pitchFamily="18" charset="0"/>
              <a:buAutoNum type="arabicParenR"/>
            </a:pPr>
            <a:r>
              <a:rPr lang="en-US" sz="3000" smtClean="0"/>
              <a:t>Trị giá giao dịch của hàng hóa NK</a:t>
            </a:r>
          </a:p>
          <a:p>
            <a:pPr marL="571500" indent="-571500" eaLnBrk="1" hangingPunct="1">
              <a:buFont typeface="Times New Roman" pitchFamily="18" charset="0"/>
              <a:buAutoNum type="arabicParenR"/>
            </a:pPr>
            <a:r>
              <a:rPr lang="en-US" sz="3000" smtClean="0"/>
              <a:t>Trị giá giao dịch của hàng hóa giống hệt</a:t>
            </a:r>
          </a:p>
          <a:p>
            <a:pPr marL="571500" indent="-571500" eaLnBrk="1" hangingPunct="1">
              <a:buFont typeface="Times New Roman" pitchFamily="18" charset="0"/>
              <a:buAutoNum type="arabicParenR"/>
            </a:pPr>
            <a:r>
              <a:rPr lang="en-US" sz="3000" smtClean="0"/>
              <a:t>Trị giá giao dịch của hàng hóa tương tư</a:t>
            </a:r>
          </a:p>
          <a:p>
            <a:pPr marL="571500" indent="-571500" eaLnBrk="1" hangingPunct="1">
              <a:buFont typeface="Times New Roman" pitchFamily="18" charset="0"/>
              <a:buAutoNum type="arabicParenR"/>
            </a:pPr>
            <a:r>
              <a:rPr lang="en-US" sz="3000" smtClean="0"/>
              <a:t>Phương pháp trị giá khấu trừ</a:t>
            </a:r>
          </a:p>
          <a:p>
            <a:pPr marL="571500" indent="-571500" eaLnBrk="1" hangingPunct="1">
              <a:buFont typeface="Times New Roman" pitchFamily="18" charset="0"/>
              <a:buAutoNum type="arabicParenR"/>
            </a:pPr>
            <a:r>
              <a:rPr lang="en-US" sz="3000" smtClean="0"/>
              <a:t>Phương pháp tính toán</a:t>
            </a:r>
          </a:p>
          <a:p>
            <a:pPr marL="571500" indent="-571500" eaLnBrk="1" hangingPunct="1">
              <a:buFont typeface="Times New Roman" pitchFamily="18" charset="0"/>
              <a:buAutoNum type="arabicParenR"/>
            </a:pPr>
            <a:r>
              <a:rPr lang="en-US" sz="3000" smtClean="0"/>
              <a:t>Phương  pháp suy luận </a:t>
            </a:r>
          </a:p>
        </p:txBody>
      </p:sp>
      <p:sp>
        <p:nvSpPr>
          <p:cNvPr id="12290" name="Title 1"/>
          <p:cNvSpPr>
            <a:spLocks noGrp="1"/>
          </p:cNvSpPr>
          <p:nvPr>
            <p:ph type="title"/>
          </p:nvPr>
        </p:nvSpPr>
        <p:spPr>
          <a:xfrm>
            <a:off x="457200" y="274638"/>
            <a:ext cx="8229600" cy="715962"/>
          </a:xfrm>
        </p:spPr>
        <p:txBody>
          <a:bodyPr/>
          <a:lstStyle/>
          <a:p>
            <a:pPr eaLnBrk="1" hangingPunct="1"/>
            <a:r>
              <a:rPr lang="en-US" sz="3000" b="1" smtClean="0">
                <a:cs typeface="Times New Roman" pitchFamily="18" charset="0"/>
              </a:rPr>
              <a:t>PHẦN III: TRỊ GIÁ HẢI QUAN</a:t>
            </a:r>
            <a:endParaRPr lang="en-US" sz="30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468313" y="260350"/>
            <a:ext cx="8229600" cy="6192838"/>
          </a:xfrm>
        </p:spPr>
        <p:txBody>
          <a:bodyPr/>
          <a:lstStyle/>
          <a:p>
            <a:pPr marL="609600" indent="-609600" algn="just">
              <a:lnSpc>
                <a:spcPct val="90000"/>
              </a:lnSpc>
              <a:buFont typeface="Wingdings" pitchFamily="2" charset="2"/>
              <a:buNone/>
            </a:pPr>
            <a:r>
              <a:rPr lang="en-US" smtClean="0"/>
              <a:t>1. 	</a:t>
            </a:r>
            <a:r>
              <a:rPr lang="en-US" b="1" smtClean="0"/>
              <a:t>Phương pháp xác định trị giá tính thuế theo trị giá giao dịch của hàng hóa NK</a:t>
            </a:r>
          </a:p>
          <a:p>
            <a:pPr marL="609600" indent="-609600" algn="just">
              <a:lnSpc>
                <a:spcPct val="90000"/>
              </a:lnSpc>
              <a:buFont typeface="Wingdings" pitchFamily="2" charset="2"/>
              <a:buNone/>
            </a:pPr>
            <a:r>
              <a:rPr lang="en-US" sz="3000" i="1" smtClean="0"/>
              <a:t>1.1. Khái niệm</a:t>
            </a:r>
            <a:r>
              <a:rPr lang="en-US" sz="3000" smtClean="0"/>
              <a:t> </a:t>
            </a:r>
          </a:p>
          <a:p>
            <a:pPr marL="609600" indent="-609600" algn="just">
              <a:lnSpc>
                <a:spcPct val="90000"/>
              </a:lnSpc>
              <a:buClr>
                <a:schemeClr val="tx1"/>
              </a:buClr>
              <a:buFont typeface="Wingdings" pitchFamily="2" charset="2"/>
              <a:buAutoNum type="alphaLcPeriod"/>
            </a:pPr>
            <a:r>
              <a:rPr lang="en-US" sz="2800" smtClean="0"/>
              <a:t>“Trị giá giao dịch” là tổng số tiền thực tế đã thanh toán hoặc sẽ phải thanh toán trực tiếp hoặc gián tiếp cho hàng hóa </a:t>
            </a:r>
            <a:r>
              <a:rPr lang="en-US" sz="2800" u="sng" smtClean="0"/>
              <a:t>được bán để nhập khẩu vào Việt Nam</a:t>
            </a:r>
            <a:r>
              <a:rPr lang="en-US" sz="2800" smtClean="0"/>
              <a:t>, sau khi đã tính đến các khoản điều chỉnh </a:t>
            </a:r>
          </a:p>
          <a:p>
            <a:pPr marL="609600" indent="-609600" algn="just">
              <a:lnSpc>
                <a:spcPct val="90000"/>
              </a:lnSpc>
              <a:buClr>
                <a:schemeClr val="tx1"/>
              </a:buClr>
              <a:buFont typeface="Wingdings" pitchFamily="2" charset="2"/>
              <a:buNone/>
            </a:pPr>
            <a:r>
              <a:rPr lang="en-US" sz="2800" smtClean="0"/>
              <a:t>b. 	Trị giá giao dịch bao gồm:</a:t>
            </a:r>
          </a:p>
          <a:p>
            <a:pPr marL="609600" indent="-609600" algn="just">
              <a:lnSpc>
                <a:spcPct val="90000"/>
              </a:lnSpc>
              <a:buClr>
                <a:schemeClr val="tx1"/>
              </a:buClr>
              <a:buFontTx/>
              <a:buChar char="-"/>
            </a:pPr>
            <a:r>
              <a:rPr lang="en-US" sz="2800" smtClean="0"/>
              <a:t>Giá mua ghi trên hóa đơn thương mại</a:t>
            </a:r>
          </a:p>
          <a:p>
            <a:pPr marL="609600" indent="-609600" algn="just">
              <a:lnSpc>
                <a:spcPct val="90000"/>
              </a:lnSpc>
              <a:buClr>
                <a:schemeClr val="tx1"/>
              </a:buClr>
              <a:buFontTx/>
              <a:buChar char="-"/>
            </a:pPr>
            <a:r>
              <a:rPr lang="en-US" sz="2800" smtClean="0"/>
              <a:t>Các khoản tiền người mua phải thanh tóan nhưng chưa tính vào giá mua ghi trên hóa đơn thương mại</a:t>
            </a:r>
          </a:p>
          <a:p>
            <a:pPr marL="609600" indent="-609600" algn="just">
              <a:lnSpc>
                <a:spcPct val="90000"/>
              </a:lnSpc>
              <a:buClr>
                <a:schemeClr val="tx1"/>
              </a:buClr>
              <a:buFontTx/>
              <a:buChar char="-"/>
            </a:pPr>
            <a:r>
              <a:rPr lang="en-US" sz="2800" smtClean="0"/>
              <a:t>Các khoản điều chỉnh</a:t>
            </a:r>
          </a:p>
          <a:p>
            <a:pPr marL="609600" indent="-609600" algn="just">
              <a:lnSpc>
                <a:spcPct val="90000"/>
              </a:lnSpc>
              <a:buClr>
                <a:schemeClr val="tx1"/>
              </a:buClr>
              <a:buFont typeface="Arial" charset="0"/>
              <a:buNone/>
            </a:pPr>
            <a:endParaRPr lang="en-US" sz="2800" smtClean="0"/>
          </a:p>
          <a:p>
            <a:pPr marL="609600" indent="-609600" algn="just">
              <a:lnSpc>
                <a:spcPct val="95000"/>
              </a:lnSpc>
              <a:buClr>
                <a:schemeClr val="tx1"/>
              </a:buClr>
              <a:buFont typeface="Wingdings" pitchFamily="2" charset="2"/>
              <a:buAutoNum type="alphaLcPeriod"/>
            </a:pPr>
            <a:endParaRPr lang="en-US" smtClean="0"/>
          </a:p>
          <a:p>
            <a:pPr marL="609600" indent="-609600" algn="just">
              <a:lnSpc>
                <a:spcPct val="95000"/>
              </a:lnSpc>
              <a:buFont typeface="Wingdings" pitchFamily="2" charset="2"/>
              <a:buNone/>
            </a:pPr>
            <a:endParaRPr lang="en-US" smtClean="0"/>
          </a:p>
        </p:txBody>
      </p:sp>
      <p:sp>
        <p:nvSpPr>
          <p:cNvPr id="13314" name="Rectangle 2"/>
          <p:cNvSpPr>
            <a:spLocks noGrp="1" noChangeArrowheads="1"/>
          </p:cNvSpPr>
          <p:nvPr>
            <p:ph type="title"/>
          </p:nvPr>
        </p:nvSpPr>
        <p:spPr>
          <a:xfrm>
            <a:off x="754063" y="454025"/>
            <a:ext cx="7931150" cy="73025"/>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468313" y="260350"/>
            <a:ext cx="8229600" cy="6192838"/>
          </a:xfrm>
        </p:spPr>
        <p:txBody>
          <a:bodyPr/>
          <a:lstStyle/>
          <a:p>
            <a:pPr marL="609600" indent="-609600" algn="just">
              <a:lnSpc>
                <a:spcPct val="90000"/>
              </a:lnSpc>
              <a:buFont typeface="Wingdings" pitchFamily="2" charset="2"/>
              <a:buNone/>
            </a:pPr>
            <a:r>
              <a:rPr lang="en-US" sz="3000" i="1" smtClean="0"/>
              <a:t>1.2. Điều kiện áp dụng phương pháp xác định TGTT theo trị giá giao dịch</a:t>
            </a:r>
          </a:p>
          <a:p>
            <a:pPr marL="609600" indent="-609600" algn="just">
              <a:lnSpc>
                <a:spcPct val="90000"/>
              </a:lnSpc>
              <a:buClr>
                <a:schemeClr val="tx1"/>
              </a:buClr>
              <a:buFont typeface="Times New Roman" pitchFamily="18" charset="0"/>
              <a:buAutoNum type="arabicParenR"/>
            </a:pPr>
            <a:r>
              <a:rPr lang="en-US" sz="2800" smtClean="0"/>
              <a:t>Người mua không bị hạn chế quyền định đoạt hoặc sử dụng hàng hóa sau khi NK</a:t>
            </a:r>
          </a:p>
          <a:p>
            <a:pPr marL="609600" indent="-609600" algn="just">
              <a:lnSpc>
                <a:spcPct val="90000"/>
              </a:lnSpc>
              <a:buClr>
                <a:schemeClr val="tx1"/>
              </a:buClr>
              <a:buFont typeface="Times New Roman" pitchFamily="18" charset="0"/>
              <a:buAutoNum type="arabicParenR"/>
            </a:pPr>
            <a:r>
              <a:rPr lang="en-US" sz="2800" smtClean="0"/>
              <a:t>Giá cả hoặc việc bán hàng không phụ thuộc vào những điều kiện hay các khoản thanh toán mà vì chúng không thể xác định được trị giá của hàng hóa cần xác định TGTT</a:t>
            </a:r>
          </a:p>
          <a:p>
            <a:pPr marL="609600" indent="-609600" algn="just">
              <a:lnSpc>
                <a:spcPct val="90000"/>
              </a:lnSpc>
              <a:buClr>
                <a:schemeClr val="tx1"/>
              </a:buClr>
              <a:buFont typeface="Times New Roman" pitchFamily="18" charset="0"/>
              <a:buAutoNum type="arabicParenR"/>
            </a:pPr>
            <a:r>
              <a:rPr lang="en-US" sz="2800" smtClean="0"/>
              <a:t>Sau khi bán lại hàng hóa, người nhập khẩu không phải trả thêm bất kỳ khoản tiền nào từ số tiền thu được do việc định đoạt hoặc sử dụng hàng hóa mang lại.</a:t>
            </a:r>
          </a:p>
          <a:p>
            <a:pPr marL="609600" indent="-609600" algn="just">
              <a:lnSpc>
                <a:spcPct val="90000"/>
              </a:lnSpc>
              <a:buClr>
                <a:schemeClr val="tx1"/>
              </a:buClr>
              <a:buFont typeface="Times New Roman" pitchFamily="18" charset="0"/>
              <a:buAutoNum type="arabicParenR"/>
            </a:pPr>
            <a:r>
              <a:rPr lang="en-US" sz="2800" smtClean="0"/>
              <a:t>Người mua và người bán không có mối quan hệ đặc biệt.</a:t>
            </a:r>
          </a:p>
          <a:p>
            <a:pPr marL="609600" indent="-609600" algn="just">
              <a:lnSpc>
                <a:spcPct val="90000"/>
              </a:lnSpc>
              <a:buClr>
                <a:schemeClr val="tx1"/>
              </a:buClr>
              <a:buFont typeface="Wingdings" pitchFamily="2" charset="2"/>
              <a:buNone/>
            </a:pPr>
            <a:endParaRPr lang="en-US" sz="3000" smtClean="0"/>
          </a:p>
        </p:txBody>
      </p:sp>
      <p:sp>
        <p:nvSpPr>
          <p:cNvPr id="14338" name="Rectangle 2"/>
          <p:cNvSpPr>
            <a:spLocks noGrp="1" noChangeArrowheads="1"/>
          </p:cNvSpPr>
          <p:nvPr>
            <p:ph type="title"/>
          </p:nvPr>
        </p:nvSpPr>
        <p:spPr>
          <a:xfrm>
            <a:off x="754063" y="454025"/>
            <a:ext cx="7931150" cy="73025"/>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468313" y="260350"/>
            <a:ext cx="8229600" cy="6192838"/>
          </a:xfrm>
        </p:spPr>
        <p:txBody>
          <a:bodyPr>
            <a:normAutofit lnSpcReduction="10000"/>
          </a:bodyPr>
          <a:lstStyle/>
          <a:p>
            <a:pPr marL="609600" indent="-609600" algn="just">
              <a:buFont typeface="Wingdings" pitchFamily="2" charset="2"/>
              <a:buNone/>
            </a:pPr>
            <a:r>
              <a:rPr lang="en-US" sz="2800" smtClean="0"/>
              <a:t>1.3. Các khoản điều chỉnh để xác định TGTT</a:t>
            </a:r>
          </a:p>
          <a:p>
            <a:pPr marL="609600" indent="-609600" algn="just">
              <a:buFont typeface="Wingdings" pitchFamily="2" charset="2"/>
              <a:buNone/>
            </a:pPr>
            <a:r>
              <a:rPr lang="en-US" sz="2800" smtClean="0"/>
              <a:t>1.3.1. Các khoản phải cộng vào trị giá GD </a:t>
            </a:r>
          </a:p>
          <a:p>
            <a:pPr marL="609600" indent="-609600" algn="just">
              <a:buFont typeface="Wingdings" pitchFamily="2" charset="2"/>
              <a:buNone/>
            </a:pPr>
            <a:r>
              <a:rPr lang="en-US" sz="2800" smtClean="0"/>
              <a:t>a) 	</a:t>
            </a:r>
            <a:r>
              <a:rPr lang="en-US" sz="2800" i="1" smtClean="0"/>
              <a:t>Các chi phí dưới đây do người mua hàng hoá phải chịu nhưng chưa được tính vào trị giá giao dịch:</a:t>
            </a:r>
          </a:p>
          <a:p>
            <a:pPr marL="609600" indent="-609600" algn="just">
              <a:buClr>
                <a:schemeClr val="tx1"/>
              </a:buClr>
              <a:buFont typeface="Wingdings" pitchFamily="2" charset="2"/>
              <a:buChar char="ü"/>
            </a:pPr>
            <a:r>
              <a:rPr lang="en-US" sz="2800" smtClean="0"/>
              <a:t>Chi phí hoa hồng bán hàng và phí môi giới;</a:t>
            </a:r>
          </a:p>
          <a:p>
            <a:pPr marL="609600" indent="-609600" algn="just">
              <a:buClr>
                <a:schemeClr val="tx1"/>
              </a:buClr>
              <a:buFont typeface="Wingdings" pitchFamily="2" charset="2"/>
              <a:buChar char="ü"/>
            </a:pPr>
            <a:r>
              <a:rPr lang="en-US" sz="2800" smtClean="0"/>
              <a:t>Chi phí bao bì được coi là đồng nhất với hàng hoá nhập khẩu; </a:t>
            </a:r>
          </a:p>
          <a:p>
            <a:pPr marL="609600" indent="-609600" algn="just">
              <a:buClr>
                <a:schemeClr val="tx1"/>
              </a:buClr>
              <a:buFont typeface="Wingdings" pitchFamily="2" charset="2"/>
              <a:buChar char="ü"/>
            </a:pPr>
            <a:r>
              <a:rPr lang="en-US" sz="2800" smtClean="0"/>
              <a:t>Chi phí đóng gói, bao gồm cả chi phí vật liệu và chi phí nhân công.</a:t>
            </a:r>
          </a:p>
          <a:p>
            <a:pPr marL="609600" indent="-609600" algn="just">
              <a:buClr>
                <a:schemeClr val="tx1"/>
              </a:buClr>
              <a:buFont typeface="Arial" charset="0"/>
              <a:buNone/>
            </a:pPr>
            <a:r>
              <a:rPr lang="en-US" sz="2800" i="1" smtClean="0"/>
              <a:t>b)  	Trị giá của hàng hoá, dịch vụ do người mua cung cấp cho người bán miễn phí hoặc giảm giá, bao gồm:</a:t>
            </a:r>
          </a:p>
          <a:p>
            <a:pPr marL="609600" indent="-609600" algn="just">
              <a:buClr>
                <a:schemeClr val="tx1"/>
              </a:buClr>
              <a:buFont typeface="Arial" charset="0"/>
              <a:buNone/>
            </a:pPr>
            <a:endParaRPr lang="en-US" sz="2800" smtClean="0"/>
          </a:p>
          <a:p>
            <a:pPr marL="609600" indent="-609600" algn="just">
              <a:buClr>
                <a:schemeClr val="tx2"/>
              </a:buClr>
              <a:buFont typeface="Wingdings" pitchFamily="2" charset="2"/>
              <a:buNone/>
            </a:pPr>
            <a:endParaRPr lang="en-US" smtClean="0"/>
          </a:p>
        </p:txBody>
      </p:sp>
      <p:sp>
        <p:nvSpPr>
          <p:cNvPr id="15362" name="Rectangle 2"/>
          <p:cNvSpPr>
            <a:spLocks noGrp="1" noChangeArrowheads="1"/>
          </p:cNvSpPr>
          <p:nvPr>
            <p:ph type="title"/>
          </p:nvPr>
        </p:nvSpPr>
        <p:spPr>
          <a:xfrm>
            <a:off x="754063" y="454025"/>
            <a:ext cx="7931150" cy="73025"/>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468313" y="260350"/>
            <a:ext cx="8229600" cy="6192838"/>
          </a:xfrm>
        </p:spPr>
        <p:txBody>
          <a:bodyPr/>
          <a:lstStyle/>
          <a:p>
            <a:pPr marL="609600" indent="-609600" algn="just">
              <a:buClr>
                <a:schemeClr val="tx1"/>
              </a:buClr>
              <a:buFont typeface="Wingdings" pitchFamily="2" charset="2"/>
              <a:buChar char="ü"/>
            </a:pPr>
            <a:r>
              <a:rPr lang="en-US" sz="2800" smtClean="0"/>
              <a:t>Nguyên vật liệu, bộ phận cấu thành hàng hoá, các phụ tùng và các chi tiết tương tự;</a:t>
            </a:r>
          </a:p>
          <a:p>
            <a:pPr marL="609600" indent="-609600" algn="just">
              <a:buClr>
                <a:schemeClr val="tx1"/>
              </a:buClr>
              <a:buFont typeface="Wingdings" pitchFamily="2" charset="2"/>
              <a:buChar char="ü"/>
            </a:pPr>
            <a:r>
              <a:rPr lang="en-US" sz="2800" smtClean="0"/>
              <a:t>Các công cụ, khuôn mẫu, khuôn rập và các chi tiết tương tự;</a:t>
            </a:r>
          </a:p>
          <a:p>
            <a:pPr marL="609600" indent="-609600" algn="just">
              <a:buClr>
                <a:schemeClr val="tx1"/>
              </a:buClr>
              <a:buFont typeface="Wingdings" pitchFamily="2" charset="2"/>
              <a:buChar char="ü"/>
            </a:pPr>
            <a:r>
              <a:rPr lang="en-US" sz="2800" smtClean="0"/>
              <a:t>Nguyên liệu, nhiên liệu tiêu hao trong quá trình sản xuất hàng hoá nhập khẩu;</a:t>
            </a:r>
          </a:p>
          <a:p>
            <a:pPr marL="609600" indent="-609600" algn="just">
              <a:buClr>
                <a:schemeClr val="tx1"/>
              </a:buClr>
              <a:buFont typeface="Wingdings" pitchFamily="2" charset="2"/>
              <a:buChar char="ü"/>
            </a:pPr>
            <a:r>
              <a:rPr lang="en-US" sz="2800" smtClean="0"/>
              <a:t>Thiết kế kỹ thuật, thiết kế thi công, kế hoạch triển khai, thiết kế mỹ thuật, thiết kế mẫu, sơ đồ và phác hoạ được thực hiện ở nước ngoài và cần thiết trong quá trình sản xuất hàng hoá nhập khẩu.</a:t>
            </a:r>
          </a:p>
        </p:txBody>
      </p:sp>
      <p:sp>
        <p:nvSpPr>
          <p:cNvPr id="16386" name="Rectangle 2"/>
          <p:cNvSpPr>
            <a:spLocks noGrp="1" noChangeArrowheads="1"/>
          </p:cNvSpPr>
          <p:nvPr>
            <p:ph type="title"/>
          </p:nvPr>
        </p:nvSpPr>
        <p:spPr>
          <a:xfrm>
            <a:off x="754063" y="454025"/>
            <a:ext cx="7931150" cy="73025"/>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68313" y="260350"/>
            <a:ext cx="8229600" cy="6192838"/>
          </a:xfrm>
        </p:spPr>
        <p:txBody>
          <a:bodyPr>
            <a:normAutofit lnSpcReduction="10000"/>
          </a:bodyPr>
          <a:lstStyle/>
          <a:p>
            <a:pPr marL="609600" indent="-609600" algn="just">
              <a:buFont typeface="Wingdings" pitchFamily="2" charset="2"/>
              <a:buNone/>
            </a:pPr>
            <a:r>
              <a:rPr lang="en-US" sz="3000" smtClean="0"/>
              <a:t>c) </a:t>
            </a:r>
            <a:r>
              <a:rPr lang="en-US" sz="2800" smtClean="0"/>
              <a:t>Tiền bản quyền, phí giấy phép sử dụng các quyền sở hữu trí tuệ liên quan đến hàng hoá nhập khẩu mà người mua phải trả như điều kiện của việc mua bán hàng hoá nhập khẩu;</a:t>
            </a:r>
          </a:p>
          <a:p>
            <a:pPr marL="609600" indent="-609600" algn="just">
              <a:buFont typeface="Wingdings" pitchFamily="2" charset="2"/>
              <a:buNone/>
            </a:pPr>
            <a:r>
              <a:rPr lang="en-US" sz="2800" smtClean="0"/>
              <a:t>d)  Các khoản tiền mà người mua thu được sau khi định đoạt, sử dụng hàng hoá nhập khẩu được chuyển dưới mọi hình thức cho người bán hàng nhập khẩu;</a:t>
            </a:r>
          </a:p>
          <a:p>
            <a:pPr marL="609600" indent="-609600" algn="just">
              <a:buFont typeface="Wingdings" pitchFamily="2" charset="2"/>
              <a:buNone/>
            </a:pPr>
            <a:r>
              <a:rPr lang="en-US" sz="2800" smtClean="0"/>
              <a:t>đ)  Chi phí vận tải, bốc hàng, dỡ hàng, chuyển hàng có liên quan đến việc vận chuyển hàng nhập khẩu đến cửa khẩu nhập; </a:t>
            </a:r>
          </a:p>
          <a:p>
            <a:pPr marL="609600" indent="-609600" algn="just">
              <a:buFont typeface="Wingdings" pitchFamily="2" charset="2"/>
              <a:buNone/>
            </a:pPr>
            <a:r>
              <a:rPr lang="en-US" sz="2800" smtClean="0"/>
              <a:t>e)  Chi phí bảo hiểm để vận chuyển hàng hoá nhập khẩu đến cửa khẩu nhập.</a:t>
            </a:r>
          </a:p>
        </p:txBody>
      </p:sp>
      <p:sp>
        <p:nvSpPr>
          <p:cNvPr id="17410" name="Rectangle 2"/>
          <p:cNvSpPr>
            <a:spLocks noGrp="1" noChangeArrowheads="1"/>
          </p:cNvSpPr>
          <p:nvPr>
            <p:ph type="title"/>
          </p:nvPr>
        </p:nvSpPr>
        <p:spPr>
          <a:xfrm>
            <a:off x="754063" y="454025"/>
            <a:ext cx="7931150" cy="73025"/>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457200" y="476250"/>
            <a:ext cx="8229600" cy="6048375"/>
          </a:xfrm>
        </p:spPr>
        <p:txBody>
          <a:bodyPr/>
          <a:lstStyle/>
          <a:p>
            <a:pPr algn="just">
              <a:buClr>
                <a:schemeClr val="tx2"/>
              </a:buClr>
              <a:buFont typeface="Wingdings" pitchFamily="2" charset="2"/>
              <a:buNone/>
            </a:pPr>
            <a:r>
              <a:rPr lang="en-US" sz="2800" smtClean="0"/>
              <a:t>1.3.2. Các khoản phải giảm trừ</a:t>
            </a:r>
          </a:p>
          <a:p>
            <a:pPr algn="just">
              <a:buFont typeface="Wingdings" pitchFamily="2" charset="2"/>
              <a:buNone/>
            </a:pPr>
            <a:r>
              <a:rPr lang="en-US" sz="2800" smtClean="0"/>
              <a:t>a) Chi phí cho những hoạt động phát sinh sau khi nhập khẩu hàng hoá;</a:t>
            </a:r>
          </a:p>
          <a:p>
            <a:pPr algn="just">
              <a:buFont typeface="Wingdings" pitchFamily="2" charset="2"/>
              <a:buNone/>
            </a:pPr>
            <a:r>
              <a:rPr lang="en-US" sz="2800" smtClean="0"/>
              <a:t>b) Chi phí vận chuyển, bảo hiểm trong nội địa phát sinh sau khi nhập khẩu;</a:t>
            </a:r>
          </a:p>
          <a:p>
            <a:pPr algn="just">
              <a:buFont typeface="Wingdings" pitchFamily="2" charset="2"/>
              <a:buNone/>
            </a:pPr>
            <a:r>
              <a:rPr lang="en-US" sz="2800" smtClean="0"/>
              <a:t>c) Các khoản thuế, phí, lệ phí phải nộp ngân sách nhà nước tính trong giá mua hàng nhập khẩu;</a:t>
            </a:r>
          </a:p>
          <a:p>
            <a:pPr algn="just">
              <a:buFont typeface="Wingdings" pitchFamily="2" charset="2"/>
              <a:buNone/>
            </a:pPr>
            <a:r>
              <a:rPr lang="en-US" sz="2800" smtClean="0"/>
              <a:t>d) Tiền lãi phải trả liên quan đến tiền thanh toán mua hàng</a:t>
            </a:r>
          </a:p>
          <a:p>
            <a:pPr algn="just">
              <a:buFont typeface="Wingdings" pitchFamily="2" charset="2"/>
              <a:buNone/>
            </a:pPr>
            <a:r>
              <a:rPr lang="en-US" sz="2800" smtClean="0"/>
              <a:t>e)</a:t>
            </a:r>
            <a:r>
              <a:rPr lang="nl-NL" sz="2800" smtClean="0"/>
              <a:t> Các khoản giảm giá thực hiện trước khi xếp  hàng lên phương tiện vận chuyển ở nước xuất khẩu hàng hoá</a:t>
            </a:r>
            <a:r>
              <a:rPr lang="en-US" sz="2800" smtClean="0"/>
              <a:t>.</a:t>
            </a:r>
          </a:p>
        </p:txBody>
      </p:sp>
      <p:sp>
        <p:nvSpPr>
          <p:cNvPr id="18434"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57200" y="476250"/>
            <a:ext cx="8229600" cy="6048375"/>
          </a:xfrm>
        </p:spPr>
        <p:txBody>
          <a:bodyPr/>
          <a:lstStyle/>
          <a:p>
            <a:pPr algn="just">
              <a:spcBef>
                <a:spcPct val="10000"/>
              </a:spcBef>
              <a:spcAft>
                <a:spcPct val="10000"/>
              </a:spcAft>
              <a:buFont typeface="Wingdings" pitchFamily="2" charset="2"/>
              <a:buNone/>
            </a:pPr>
            <a:r>
              <a:rPr lang="en-US" sz="3000" b="1" smtClean="0"/>
              <a:t>2. Ph</a:t>
            </a:r>
            <a:r>
              <a:rPr lang="en-US" b="1" smtClean="0"/>
              <a:t>ương pháp xác định TGTT theo trị giá giao dịch của hàng hóa giống hệt</a:t>
            </a:r>
          </a:p>
          <a:p>
            <a:pPr algn="just">
              <a:spcBef>
                <a:spcPct val="10000"/>
              </a:spcBef>
              <a:spcAft>
                <a:spcPct val="10000"/>
              </a:spcAft>
              <a:buFont typeface="Wingdings" pitchFamily="2" charset="2"/>
              <a:buNone/>
            </a:pPr>
            <a:r>
              <a:rPr lang="en-US" sz="3000" i="1" smtClean="0"/>
              <a:t>2.1. Hàng hóa nhập khẩu giống hệt </a:t>
            </a:r>
          </a:p>
          <a:p>
            <a:pPr algn="just">
              <a:spcBef>
                <a:spcPct val="10000"/>
              </a:spcBef>
              <a:spcAft>
                <a:spcPct val="10000"/>
              </a:spcAft>
              <a:buFont typeface="Wingdings" pitchFamily="2" charset="2"/>
              <a:buNone/>
            </a:pPr>
            <a:r>
              <a:rPr lang="en-US" sz="3000" smtClean="0"/>
              <a:t>	Hàng hoá nhập khẩu giống hệt là những hàng hoá giống nhau về mọi phương diện, kể cả đặc điểm vật lý, chất lượng và danh tiếng; được sản xuất ở cùng một nước, bởi cùng một nhà sản xuất hoặc nhà sản xuất khác theo sự uỷ quyền của nhà sản xuất đó, được nhập khẩu vào Việt Nam. </a:t>
            </a:r>
          </a:p>
        </p:txBody>
      </p:sp>
      <p:sp>
        <p:nvSpPr>
          <p:cNvPr id="19458"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457200" y="476250"/>
            <a:ext cx="8229600" cy="6048375"/>
          </a:xfrm>
        </p:spPr>
        <p:txBody>
          <a:bodyPr>
            <a:normAutofit lnSpcReduction="10000"/>
          </a:bodyPr>
          <a:lstStyle/>
          <a:p>
            <a:pPr marL="609600" indent="-609600" algn="just">
              <a:spcBef>
                <a:spcPct val="10000"/>
              </a:spcBef>
              <a:spcAft>
                <a:spcPct val="10000"/>
              </a:spcAft>
              <a:buFont typeface="Wingdings" pitchFamily="2" charset="2"/>
              <a:buNone/>
            </a:pPr>
            <a:r>
              <a:rPr lang="en-US" sz="2800" i="1" smtClean="0"/>
              <a:t>2.2. Điều kiện áp dụng</a:t>
            </a:r>
          </a:p>
          <a:p>
            <a:pPr marL="609600" indent="-609600" algn="just">
              <a:spcBef>
                <a:spcPct val="10000"/>
              </a:spcBef>
              <a:spcAft>
                <a:spcPct val="10000"/>
              </a:spcAft>
              <a:buClr>
                <a:schemeClr val="tx1"/>
              </a:buClr>
              <a:buFont typeface="Wingdings" pitchFamily="2" charset="2"/>
              <a:buAutoNum type="alphaLcPeriod"/>
            </a:pPr>
            <a:r>
              <a:rPr lang="en-US" sz="2800" smtClean="0"/>
              <a:t>Lô hàng nhập khẩu giống hệt được xuất khẩu đến Việt Nam cùng ngày hoặc trong vòng 60 ngày trước hoặc sau Nam vào ngày xuất khẩu của lô hàng đang được xác định trị giá tính thuế; </a:t>
            </a:r>
          </a:p>
          <a:p>
            <a:pPr marL="609600" indent="-609600" algn="just">
              <a:buClr>
                <a:schemeClr val="tx1"/>
              </a:buClr>
              <a:buFont typeface="Wingdings" pitchFamily="2" charset="2"/>
              <a:buAutoNum type="alphaLcPeriod"/>
            </a:pPr>
            <a:r>
              <a:rPr lang="en-US" sz="2800" smtClean="0"/>
              <a:t>Lô hàng nhập khẩu giống hệt có giao dịch mua bán ở cùng cấp độ; có cùng số lượng lô hàng đang được xác định trị giá tính thuế;</a:t>
            </a:r>
          </a:p>
          <a:p>
            <a:pPr marL="609600" indent="-609600" algn="just">
              <a:buClr>
                <a:schemeClr val="tx1"/>
              </a:buClr>
              <a:buFont typeface="Wingdings" pitchFamily="2" charset="2"/>
              <a:buAutoNum type="alphaLcPeriod"/>
            </a:pPr>
            <a:r>
              <a:rPr lang="en-US" sz="2800" smtClean="0"/>
              <a:t>Lô hàng nhập khẩu giống hệt có cùng khoảng</a:t>
            </a:r>
          </a:p>
          <a:p>
            <a:pPr marL="609600" indent="-609600" algn="just">
              <a:buClr>
                <a:schemeClr val="tx1"/>
              </a:buClr>
              <a:buFont typeface="Wingdings" pitchFamily="2" charset="2"/>
              <a:buNone/>
            </a:pPr>
            <a:r>
              <a:rPr lang="en-US" sz="2800" smtClean="0"/>
              <a:t>	cách và phương thức vận chuyển như lô hàng đang được xác định trị giá tính thuế.</a:t>
            </a:r>
          </a:p>
          <a:p>
            <a:pPr marL="609600" indent="-609600" algn="just">
              <a:spcBef>
                <a:spcPct val="10000"/>
              </a:spcBef>
              <a:spcAft>
                <a:spcPct val="10000"/>
              </a:spcAft>
              <a:buClr>
                <a:schemeClr val="tx1"/>
              </a:buClr>
              <a:buFont typeface="Wingdings" pitchFamily="2" charset="2"/>
              <a:buAutoNum type="alphaLcPeriod"/>
            </a:pPr>
            <a:endParaRPr lang="en-US" sz="3000" smtClean="0"/>
          </a:p>
          <a:p>
            <a:pPr marL="609600" indent="-609600" algn="just">
              <a:spcBef>
                <a:spcPct val="10000"/>
              </a:spcBef>
              <a:spcAft>
                <a:spcPct val="10000"/>
              </a:spcAft>
              <a:buFont typeface="Wingdings" pitchFamily="2" charset="2"/>
              <a:buNone/>
            </a:pPr>
            <a:endParaRPr lang="en-US" sz="3000" smtClean="0"/>
          </a:p>
        </p:txBody>
      </p:sp>
      <p:sp>
        <p:nvSpPr>
          <p:cNvPr id="20482"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457200" y="333375"/>
            <a:ext cx="8229600" cy="6048375"/>
          </a:xfrm>
        </p:spPr>
        <p:txBody>
          <a:bodyPr/>
          <a:lstStyle/>
          <a:p>
            <a:pPr algn="just">
              <a:spcBef>
                <a:spcPct val="10000"/>
              </a:spcBef>
              <a:spcAft>
                <a:spcPct val="10000"/>
              </a:spcAft>
              <a:buFont typeface="Wingdings" pitchFamily="2" charset="2"/>
              <a:buNone/>
            </a:pPr>
            <a:r>
              <a:rPr lang="en-US" b="1" smtClean="0"/>
              <a:t>3. </a:t>
            </a:r>
            <a:r>
              <a:rPr lang="en-US" sz="2800" b="1" smtClean="0"/>
              <a:t>Phương pháp xác định TGTT theo trị giá giao dịch của hàng hóa tương tự</a:t>
            </a:r>
          </a:p>
          <a:p>
            <a:pPr algn="just">
              <a:spcBef>
                <a:spcPct val="10000"/>
              </a:spcBef>
              <a:spcAft>
                <a:spcPct val="10000"/>
              </a:spcAft>
              <a:buFont typeface="Wingdings" pitchFamily="2" charset="2"/>
              <a:buNone/>
            </a:pPr>
            <a:r>
              <a:rPr lang="en-US" sz="2800" i="1" smtClean="0"/>
              <a:t>3.1. Hàng hóa nhập khẩu tương tự </a:t>
            </a:r>
          </a:p>
          <a:p>
            <a:pPr algn="just">
              <a:spcBef>
                <a:spcPct val="10000"/>
              </a:spcBef>
              <a:spcAft>
                <a:spcPct val="10000"/>
              </a:spcAft>
              <a:buFont typeface="Wingdings" pitchFamily="2" charset="2"/>
              <a:buNone/>
            </a:pPr>
            <a:r>
              <a:rPr lang="en-US" sz="2800" smtClean="0"/>
              <a:t>	“Hàng hoá nhập khẩu tương tự” là những hàng hoá mặc dù không giống nhau về mọi phương diện nhưng có các đặc trưng cơ bản giống nhau, được làm từ các nguyên, vật liệu giống nhau; có cùng chức năng và có thể hoán đổi cho nhau trong giao dịch thương mại; được sản xuất ở cùng một nước, bởi cùng một nhà sản xuất hoặc nhà sản xuất khác theo sự uỷ quyền của nhà sản xuất đó, được nhập khẩu vào Việt Nam </a:t>
            </a:r>
          </a:p>
        </p:txBody>
      </p:sp>
      <p:sp>
        <p:nvSpPr>
          <p:cNvPr id="21506"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457200" y="476250"/>
            <a:ext cx="8229600" cy="6048375"/>
          </a:xfrm>
        </p:spPr>
        <p:txBody>
          <a:bodyPr>
            <a:normAutofit lnSpcReduction="10000"/>
          </a:bodyPr>
          <a:lstStyle/>
          <a:p>
            <a:pPr algn="just">
              <a:spcBef>
                <a:spcPct val="10000"/>
              </a:spcBef>
              <a:spcAft>
                <a:spcPct val="10000"/>
              </a:spcAft>
              <a:buClr>
                <a:schemeClr val="tx2"/>
              </a:buClr>
              <a:buFont typeface="Wingdings" pitchFamily="2" charset="2"/>
              <a:buNone/>
            </a:pPr>
            <a:r>
              <a:rPr lang="en-US" i="1" smtClean="0"/>
              <a:t>3.2. Điều kiện áp dụng</a:t>
            </a:r>
            <a:r>
              <a:rPr lang="en-US" smtClean="0"/>
              <a:t> </a:t>
            </a:r>
          </a:p>
          <a:p>
            <a:pPr algn="just">
              <a:spcBef>
                <a:spcPct val="10000"/>
              </a:spcBef>
              <a:spcAft>
                <a:spcPct val="10000"/>
              </a:spcAft>
              <a:buClr>
                <a:schemeClr val="tx2"/>
              </a:buClr>
              <a:buFont typeface="Wingdings" pitchFamily="2" charset="2"/>
              <a:buNone/>
            </a:pPr>
            <a:r>
              <a:rPr lang="en-US" smtClean="0"/>
              <a:t>a) </a:t>
            </a:r>
            <a:r>
              <a:rPr lang="en-US" sz="3000" smtClean="0"/>
              <a:t>Lô hàng nhập khẩu tương tự được xuất khẩu đến Việt Nam vào cùng ngày hoặc trong vòng 60 ngày trước hoặc sau ngày xuất khẩu của lô hàng đang được xác định trị giá tính thuế;</a:t>
            </a:r>
          </a:p>
          <a:p>
            <a:pPr algn="just">
              <a:buFont typeface="Wingdings" pitchFamily="2" charset="2"/>
              <a:buNone/>
            </a:pPr>
            <a:r>
              <a:rPr lang="en-US" sz="3000" smtClean="0"/>
              <a:t>b) Lô hàng nhập khẩu tương tự có giao dịch mua bán ở cùng cấp độ, có cùng số lượng với lô hàng đang được xác định trị giá tính thuế;</a:t>
            </a:r>
          </a:p>
          <a:p>
            <a:pPr algn="just">
              <a:buFont typeface="Wingdings" pitchFamily="2" charset="2"/>
              <a:buNone/>
            </a:pPr>
            <a:r>
              <a:rPr lang="en-US" sz="3000" smtClean="0"/>
              <a:t>c) Lô hàng nhập khẩu tương tự có cùng khoảng cách và phương thức vận chuyển giống như lô hàng đang được xác định trị giá tính thuế.</a:t>
            </a:r>
          </a:p>
          <a:p>
            <a:pPr algn="just">
              <a:spcBef>
                <a:spcPct val="10000"/>
              </a:spcBef>
              <a:spcAft>
                <a:spcPct val="10000"/>
              </a:spcAft>
              <a:buClr>
                <a:schemeClr val="tx2"/>
              </a:buClr>
              <a:buFont typeface="Wingdings" pitchFamily="2" charset="2"/>
              <a:buNone/>
            </a:pPr>
            <a:endParaRPr lang="en-US" sz="3000" smtClean="0"/>
          </a:p>
          <a:p>
            <a:pPr algn="just">
              <a:spcBef>
                <a:spcPct val="10000"/>
              </a:spcBef>
              <a:spcAft>
                <a:spcPct val="10000"/>
              </a:spcAft>
              <a:buClr>
                <a:schemeClr val="tx2"/>
              </a:buClr>
              <a:buFont typeface="Wingdings" pitchFamily="2" charset="2"/>
              <a:buNone/>
            </a:pPr>
            <a:endParaRPr lang="en-US" sz="3000" smtClean="0"/>
          </a:p>
          <a:p>
            <a:pPr algn="just">
              <a:spcBef>
                <a:spcPct val="10000"/>
              </a:spcBef>
              <a:spcAft>
                <a:spcPct val="10000"/>
              </a:spcAft>
              <a:buClr>
                <a:schemeClr val="tx2"/>
              </a:buClr>
              <a:buFont typeface="Wingdings" pitchFamily="2" charset="2"/>
              <a:buNone/>
            </a:pPr>
            <a:endParaRPr lang="en-US" sz="3000" smtClean="0"/>
          </a:p>
        </p:txBody>
      </p:sp>
      <p:sp>
        <p:nvSpPr>
          <p:cNvPr id="22530"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457200" y="304800"/>
            <a:ext cx="8229600" cy="6219825"/>
          </a:xfrm>
        </p:spPr>
        <p:txBody>
          <a:bodyPr>
            <a:normAutofit lnSpcReduction="10000"/>
          </a:bodyPr>
          <a:lstStyle/>
          <a:p>
            <a:pPr marL="609600" indent="-609600" algn="just">
              <a:lnSpc>
                <a:spcPct val="80000"/>
              </a:lnSpc>
              <a:spcBef>
                <a:spcPct val="10000"/>
              </a:spcBef>
              <a:spcAft>
                <a:spcPct val="10000"/>
              </a:spcAft>
              <a:buFont typeface="Wingdings" pitchFamily="2" charset="2"/>
              <a:buNone/>
            </a:pPr>
            <a:r>
              <a:rPr lang="en-US" sz="2800" b="1" smtClean="0"/>
              <a:t>4. Phương pháp xác định TGTT theo trị giá khấu trừ</a:t>
            </a:r>
          </a:p>
          <a:p>
            <a:pPr marL="609600" indent="-609600" algn="just">
              <a:lnSpc>
                <a:spcPct val="80000"/>
              </a:lnSpc>
              <a:spcBef>
                <a:spcPct val="10000"/>
              </a:spcBef>
              <a:spcAft>
                <a:spcPct val="10000"/>
              </a:spcAft>
              <a:buFont typeface="Wingdings" pitchFamily="2" charset="2"/>
              <a:buNone/>
            </a:pPr>
            <a:r>
              <a:rPr lang="en-US" sz="2800" i="1" smtClean="0"/>
              <a:t>4.1. Khái niệm</a:t>
            </a:r>
            <a:r>
              <a:rPr lang="en-US" sz="2800" smtClean="0"/>
              <a:t>: Trị giá khấu trừ được xác định căn cứ vào giá bán của hàng hoá nhập khẩu trên thị trường Việt Nam trừ đi các chi phí hợp lý phát sinh sau khi nhập khẩu.</a:t>
            </a:r>
          </a:p>
          <a:p>
            <a:pPr marL="609600" indent="-609600" algn="just">
              <a:lnSpc>
                <a:spcPct val="80000"/>
              </a:lnSpc>
              <a:spcBef>
                <a:spcPct val="10000"/>
              </a:spcBef>
              <a:spcAft>
                <a:spcPct val="10000"/>
              </a:spcAft>
              <a:buClr>
                <a:schemeClr val="tx2"/>
              </a:buClr>
              <a:buFont typeface="Wingdings" pitchFamily="2" charset="2"/>
              <a:buNone/>
            </a:pPr>
            <a:r>
              <a:rPr lang="en-US" sz="2800" i="1" smtClean="0"/>
              <a:t>4.2. Giá hàng hóa nhập khẩu được xác định theo nguyên tắc</a:t>
            </a:r>
          </a:p>
          <a:p>
            <a:pPr marL="609600" indent="-609600" algn="just">
              <a:lnSpc>
                <a:spcPct val="80000"/>
              </a:lnSpc>
              <a:buFont typeface="Wingdings" pitchFamily="2" charset="2"/>
              <a:buNone/>
            </a:pPr>
            <a:r>
              <a:rPr lang="en-US" sz="2800" smtClean="0"/>
              <a:t>a) 	Giá bán hàng hoá nhập khẩu là giá bán thực tế, nếu không có giá bán thực tế của hàng hoá nhập khẩu cần xác định trị giá tính thuế thì lấy giá bán thực tế của hàng hoá nhập khẩu giống hệt hay hàng hoá nhập khẩu tương tự </a:t>
            </a:r>
            <a:r>
              <a:rPr lang="en-US" sz="2800" u="sng" smtClean="0"/>
              <a:t>còn nguyên trạng</a:t>
            </a:r>
            <a:r>
              <a:rPr lang="en-US" sz="2800" smtClean="0"/>
              <a:t> như khi nhập khẩu được bán trên thị trường trong nước để xác định giá bán thực tế;</a:t>
            </a:r>
          </a:p>
        </p:txBody>
      </p:sp>
      <p:sp>
        <p:nvSpPr>
          <p:cNvPr id="23554"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457200" y="476250"/>
            <a:ext cx="8229600" cy="6048375"/>
          </a:xfrm>
        </p:spPr>
        <p:txBody>
          <a:bodyPr>
            <a:normAutofit lnSpcReduction="10000"/>
          </a:bodyPr>
          <a:lstStyle/>
          <a:p>
            <a:pPr marL="609600" indent="-609600" algn="just">
              <a:buClr>
                <a:schemeClr val="tx1"/>
              </a:buClr>
              <a:buFont typeface="Wingdings" pitchFamily="2" charset="2"/>
              <a:buAutoNum type="alphaLcParenR" startAt="2"/>
            </a:pPr>
            <a:r>
              <a:rPr lang="en-US" sz="2800" smtClean="0"/>
              <a:t>Người nhập khẩu và người mua hàng trong nước không có mối quan hệ đặc biệt; </a:t>
            </a:r>
          </a:p>
          <a:p>
            <a:pPr marL="609600" indent="-609600" algn="just">
              <a:buClr>
                <a:schemeClr val="tx1"/>
              </a:buClr>
              <a:buFont typeface="Wingdings" pitchFamily="2" charset="2"/>
              <a:buAutoNum type="alphaLcParenR" startAt="2"/>
            </a:pPr>
            <a:r>
              <a:rPr lang="en-US" sz="2800" smtClean="0"/>
              <a:t>Mức giá bán tính trên số lượng bán ra lớn nhất và đủ để hình thành đơn giá;</a:t>
            </a:r>
          </a:p>
          <a:p>
            <a:pPr marL="609600" indent="-609600" algn="just">
              <a:buClr>
                <a:schemeClr val="tx1"/>
              </a:buClr>
              <a:buFont typeface="Wingdings" pitchFamily="2" charset="2"/>
              <a:buAutoNum type="alphaLcParenR" startAt="2"/>
            </a:pPr>
            <a:r>
              <a:rPr lang="en-US" sz="2800" smtClean="0"/>
              <a:t>Hàng hoá được bán ra vào ngày sớm nhất ngay sau khi nhập khẩu, nhưng không chậm quá 90 ngày sau ngày nhập khẩu lô hàng đó.</a:t>
            </a:r>
          </a:p>
          <a:p>
            <a:pPr marL="609600" indent="-609600" algn="just">
              <a:buFont typeface="Wingdings" pitchFamily="2" charset="2"/>
              <a:buNone/>
            </a:pPr>
            <a:r>
              <a:rPr lang="en-US" sz="2800" i="1" smtClean="0"/>
              <a:t>4.3. Các chi phí hợp lý phát sinh sau khi nhập khẩu hàng hoá</a:t>
            </a:r>
            <a:endParaRPr lang="en-US" sz="2800" smtClean="0"/>
          </a:p>
          <a:p>
            <a:pPr marL="609600" indent="-609600" algn="just">
              <a:buFont typeface="Wingdings" pitchFamily="2" charset="2"/>
              <a:buNone/>
            </a:pPr>
            <a:r>
              <a:rPr lang="en-US" sz="2800" smtClean="0"/>
              <a:t>a)  </a:t>
            </a:r>
            <a:r>
              <a:rPr lang="en-US" sz="2800" smtClean="0">
                <a:solidFill>
                  <a:srgbClr val="0000CC"/>
                </a:solidFill>
              </a:rPr>
              <a:t>Trường hợp người nhập khẩu mua hàng theo phương thức mua đứt bán đoạn, các khoản được khấu trừ gồm:</a:t>
            </a:r>
          </a:p>
        </p:txBody>
      </p:sp>
      <p:sp>
        <p:nvSpPr>
          <p:cNvPr id="24578"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457200" y="476250"/>
            <a:ext cx="8229600" cy="6048375"/>
          </a:xfrm>
        </p:spPr>
        <p:txBody>
          <a:bodyPr>
            <a:normAutofit lnSpcReduction="10000"/>
          </a:bodyPr>
          <a:lstStyle/>
          <a:p>
            <a:pPr marL="609600" indent="-609600" algn="just">
              <a:buClr>
                <a:schemeClr val="tx1"/>
              </a:buClr>
              <a:buFont typeface="Wingdings" pitchFamily="2" charset="2"/>
              <a:buChar char="ü"/>
            </a:pPr>
            <a:r>
              <a:rPr lang="en-US" sz="3000" smtClean="0"/>
              <a:t>Các chi phí về vận tải và chi phí mua bảo hiểm cho hàng hoá khi tiêu thụ trên thị trường nội địa</a:t>
            </a:r>
          </a:p>
          <a:p>
            <a:pPr marL="609600" indent="-609600" algn="just">
              <a:buClr>
                <a:schemeClr val="tx1"/>
              </a:buClr>
              <a:buFont typeface="Wingdings" pitchFamily="2" charset="2"/>
              <a:buChar char="ü"/>
            </a:pPr>
            <a:r>
              <a:rPr lang="en-US" sz="3000" smtClean="0"/>
              <a:t>Các khoản thuế, phí và lệ phí phải nộp ngân sách nhà nước khi nhập khẩu và bán hàng nhập khẩu </a:t>
            </a:r>
          </a:p>
          <a:p>
            <a:pPr marL="609600" indent="-609600" algn="just">
              <a:buClr>
                <a:schemeClr val="tx1"/>
              </a:buClr>
              <a:buFont typeface="Wingdings" pitchFamily="2" charset="2"/>
              <a:buChar char="ü"/>
            </a:pPr>
            <a:r>
              <a:rPr lang="en-US" sz="3000" smtClean="0"/>
              <a:t>Chi phí quản lý chung liên quan đến việc bán hàng nhập khẩu</a:t>
            </a:r>
          </a:p>
          <a:p>
            <a:pPr marL="609600" indent="-609600" algn="just">
              <a:buClr>
                <a:schemeClr val="tx1"/>
              </a:buClr>
              <a:buFont typeface="Wingdings" pitchFamily="2" charset="2"/>
              <a:buChar char="ü"/>
            </a:pPr>
            <a:r>
              <a:rPr lang="en-US" sz="3000" smtClean="0"/>
              <a:t>Lợi nhuận bán hàng sau khi nhập khẩu</a:t>
            </a:r>
          </a:p>
          <a:p>
            <a:pPr marL="609600" indent="-609600" algn="just">
              <a:buClr>
                <a:schemeClr val="tx1"/>
              </a:buClr>
              <a:buFont typeface="Wingdings" pitchFamily="2" charset="2"/>
              <a:buNone/>
            </a:pPr>
            <a:r>
              <a:rPr lang="en-US" sz="3000" smtClean="0">
                <a:solidFill>
                  <a:srgbClr val="0000CC"/>
                </a:solidFill>
              </a:rPr>
              <a:t>b)  Trường hợp người nhập khẩu là đại lý bán hàng cho thương nhân nước ngoài thì chi phí được trừ là hoa hồng bán hàng.</a:t>
            </a:r>
          </a:p>
        </p:txBody>
      </p:sp>
      <p:sp>
        <p:nvSpPr>
          <p:cNvPr id="25602"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9" name="Rectangle 3"/>
          <p:cNvSpPr>
            <a:spLocks noGrp="1" noChangeArrowheads="1"/>
          </p:cNvSpPr>
          <p:nvPr>
            <p:ph idx="1"/>
          </p:nvPr>
        </p:nvSpPr>
        <p:spPr>
          <a:xfrm>
            <a:off x="457200" y="333375"/>
            <a:ext cx="8229600" cy="6191250"/>
          </a:xfrm>
        </p:spPr>
        <p:txBody>
          <a:bodyPr/>
          <a:lstStyle/>
          <a:p>
            <a:pPr algn="just">
              <a:lnSpc>
                <a:spcPct val="90000"/>
              </a:lnSpc>
              <a:spcBef>
                <a:spcPct val="10000"/>
              </a:spcBef>
              <a:spcAft>
                <a:spcPct val="10000"/>
              </a:spcAft>
              <a:buClr>
                <a:schemeClr val="tx2"/>
              </a:buClr>
              <a:buFont typeface="Wingdings" pitchFamily="2" charset="2"/>
              <a:buNone/>
              <a:defRPr/>
            </a:pPr>
            <a:r>
              <a:rPr lang="en-US" sz="3000">
                <a:solidFill>
                  <a:srgbClr val="0000CC"/>
                </a:solidFill>
              </a:rPr>
              <a:t>c) Hàng hoá nhập khẩu qua quá trình gia công, chế biến thêm ở trong nước thì cũng được xác định trị giá tính thuế theo nguyên tắc này và trừ đi các chi phí gia công, chế biến làm tăng thêm trị giá của hàng hoá.</a:t>
            </a:r>
            <a:r>
              <a:rPr lang="en-US" sz="3000">
                <a:solidFill>
                  <a:srgbClr val="0000CC"/>
                </a:solidFill>
                <a:effectLst>
                  <a:outerShdw blurRad="38100" dist="38100" dir="2700000" algn="tl">
                    <a:srgbClr val="000000"/>
                  </a:outerShdw>
                </a:effectLst>
              </a:rPr>
              <a:t> </a:t>
            </a:r>
          </a:p>
          <a:p>
            <a:pPr algn="just">
              <a:lnSpc>
                <a:spcPct val="90000"/>
              </a:lnSpc>
              <a:spcBef>
                <a:spcPct val="10000"/>
              </a:spcBef>
              <a:spcAft>
                <a:spcPct val="10000"/>
              </a:spcAft>
              <a:buClr>
                <a:schemeClr val="tx2"/>
              </a:buClr>
              <a:buFont typeface="Wingdings" pitchFamily="2" charset="2"/>
              <a:buNone/>
              <a:defRPr/>
            </a:pPr>
            <a:r>
              <a:rPr lang="en-US" b="1" smtClean="0"/>
              <a:t>5</a:t>
            </a:r>
            <a:r>
              <a:rPr lang="en-US" b="1"/>
              <a:t>. Phương pháp xác định TGTT theo trị giá tính toán</a:t>
            </a:r>
          </a:p>
          <a:p>
            <a:pPr algn="just">
              <a:lnSpc>
                <a:spcPct val="90000"/>
              </a:lnSpc>
              <a:buFont typeface="Wingdings" pitchFamily="2" charset="2"/>
              <a:buNone/>
              <a:defRPr/>
            </a:pPr>
            <a:r>
              <a:rPr lang="en-US" sz="3000"/>
              <a:t>5.1. Hàng hoá nhập khẩu vào Việt Nam nếu không xác định được trị giá tính thuế theo các phương pháp quy định trên thì trị giá tính thuế là trị giá tính toán. Trị giá tính toán được xác định bao gồm các khoản sau: </a:t>
            </a:r>
          </a:p>
        </p:txBody>
      </p:sp>
      <p:sp>
        <p:nvSpPr>
          <p:cNvPr id="26626"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457200" y="476250"/>
            <a:ext cx="8229600" cy="6048375"/>
          </a:xfrm>
        </p:spPr>
        <p:txBody>
          <a:bodyPr>
            <a:normAutofit fontScale="92500" lnSpcReduction="10000"/>
          </a:bodyPr>
          <a:lstStyle/>
          <a:p>
            <a:pPr algn="just">
              <a:lnSpc>
                <a:spcPct val="90000"/>
              </a:lnSpc>
              <a:buFont typeface="Wingdings" pitchFamily="2" charset="2"/>
              <a:buNone/>
            </a:pPr>
            <a:r>
              <a:rPr lang="en-US" sz="2900" smtClean="0"/>
              <a:t>a) Giá thành hoặc trị giá của nguyên vật liệu, chi phí của quá trình sản xuất hoặc quá trình gia công khác của việc sản xuất hàng nhập khẩu</a:t>
            </a:r>
          </a:p>
          <a:p>
            <a:pPr algn="just">
              <a:lnSpc>
                <a:spcPct val="90000"/>
              </a:lnSpc>
              <a:buFont typeface="Wingdings" pitchFamily="2" charset="2"/>
              <a:buNone/>
            </a:pPr>
            <a:r>
              <a:rPr lang="en-US" sz="2900" smtClean="0"/>
              <a:t>b) Chi phí, lợi nhuận để bán hàng hoá nhập khẩu</a:t>
            </a:r>
          </a:p>
          <a:p>
            <a:pPr algn="just">
              <a:lnSpc>
                <a:spcPct val="90000"/>
              </a:lnSpc>
              <a:buFont typeface="Wingdings" pitchFamily="2" charset="2"/>
              <a:buNone/>
            </a:pPr>
            <a:r>
              <a:rPr lang="en-US" sz="2900" smtClean="0"/>
              <a:t>c) Các chi phí điều chỉnh cộng thêm:</a:t>
            </a:r>
          </a:p>
          <a:p>
            <a:pPr algn="just">
              <a:lnSpc>
                <a:spcPct val="90000"/>
              </a:lnSpc>
              <a:buFont typeface="Wingdings" pitchFamily="2" charset="2"/>
              <a:buNone/>
            </a:pPr>
            <a:r>
              <a:rPr lang="en-US" sz="2900" smtClean="0"/>
              <a:t>-  Chi phí vận tải, bốc hàng, dỡ hàng, chuyển hàng để vận chuyển hàng đến cửa khẩu nhập</a:t>
            </a:r>
          </a:p>
          <a:p>
            <a:pPr algn="just">
              <a:lnSpc>
                <a:spcPct val="90000"/>
              </a:lnSpc>
              <a:buFont typeface="Wingdings" pitchFamily="2" charset="2"/>
              <a:buNone/>
            </a:pPr>
            <a:r>
              <a:rPr lang="en-US" sz="2900" smtClean="0"/>
              <a:t>- Chi phí bảo hiểm để vận chuyển hàng hóa nhập khẩu đến cửa khẩu nhập.</a:t>
            </a:r>
          </a:p>
          <a:p>
            <a:pPr algn="just">
              <a:spcBef>
                <a:spcPct val="10000"/>
              </a:spcBef>
              <a:spcAft>
                <a:spcPct val="10000"/>
              </a:spcAft>
              <a:buClr>
                <a:schemeClr val="tx2"/>
              </a:buClr>
              <a:buFont typeface="Wingdings" pitchFamily="2" charset="2"/>
              <a:buNone/>
            </a:pPr>
            <a:r>
              <a:rPr lang="en-US" sz="2900" smtClean="0"/>
              <a:t>5.2. Việc xác định trị giá tính toán phải dựa trên các số liệu của nhà sản xuất cung cấp và phù hợp với các nguyên tắc kế toán của nước sản xuất hàng hoá </a:t>
            </a:r>
          </a:p>
          <a:p>
            <a:pPr algn="just">
              <a:spcBef>
                <a:spcPct val="10000"/>
              </a:spcBef>
              <a:spcAft>
                <a:spcPct val="10000"/>
              </a:spcAft>
              <a:buClr>
                <a:schemeClr val="tx2"/>
              </a:buClr>
              <a:buFont typeface="Wingdings" pitchFamily="2" charset="2"/>
              <a:buNone/>
            </a:pPr>
            <a:endParaRPr lang="en-US" sz="2900" smtClean="0"/>
          </a:p>
        </p:txBody>
      </p:sp>
      <p:sp>
        <p:nvSpPr>
          <p:cNvPr id="27650"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457200" y="476250"/>
            <a:ext cx="8229600" cy="6048375"/>
          </a:xfrm>
        </p:spPr>
        <p:txBody>
          <a:bodyPr>
            <a:normAutofit lnSpcReduction="10000"/>
          </a:bodyPr>
          <a:lstStyle/>
          <a:p>
            <a:pPr algn="just">
              <a:spcBef>
                <a:spcPct val="10000"/>
              </a:spcBef>
              <a:spcAft>
                <a:spcPct val="10000"/>
              </a:spcAft>
              <a:buClr>
                <a:schemeClr val="tx2"/>
              </a:buClr>
              <a:buFontTx/>
              <a:buNone/>
            </a:pPr>
            <a:r>
              <a:rPr lang="en-US" b="1" smtClean="0"/>
              <a:t>6. Phương pháp suy luận xác định TGTT</a:t>
            </a:r>
          </a:p>
          <a:p>
            <a:pPr algn="just">
              <a:lnSpc>
                <a:spcPct val="110000"/>
              </a:lnSpc>
              <a:buFont typeface="Wingdings" pitchFamily="2" charset="2"/>
              <a:buNone/>
            </a:pPr>
            <a:r>
              <a:rPr lang="en-US" smtClean="0"/>
              <a:t>   </a:t>
            </a:r>
            <a:r>
              <a:rPr lang="en-US" sz="3000" smtClean="0"/>
              <a:t>Phương pháp suy luận là áp dụng tuần tự, linh hoạt các phương pháp xác định trị giá tính thuế và dừng ngay tại phương pháp xác định được trị giá tính thuế, với điều kiện việc áp dụng phải dựa vào các tài liệu, số liệu, thông tin có sẵn tại thời điểm xác định trị giá tính thuế.</a:t>
            </a:r>
          </a:p>
          <a:p>
            <a:pPr algn="just">
              <a:lnSpc>
                <a:spcPct val="110000"/>
              </a:lnSpc>
              <a:buFont typeface="Wingdings" pitchFamily="2" charset="2"/>
              <a:buNone/>
            </a:pPr>
            <a:endParaRPr lang="en-US" sz="3000" smtClean="0"/>
          </a:p>
          <a:p>
            <a:pPr algn="just">
              <a:lnSpc>
                <a:spcPct val="110000"/>
              </a:lnSpc>
              <a:buFont typeface="Wingdings" pitchFamily="2" charset="2"/>
              <a:buNone/>
            </a:pPr>
            <a:endParaRPr lang="en-US" sz="3000" smtClean="0"/>
          </a:p>
          <a:p>
            <a:pPr algn="just">
              <a:lnSpc>
                <a:spcPct val="110000"/>
              </a:lnSpc>
              <a:buFont typeface="Wingdings" pitchFamily="2" charset="2"/>
              <a:buNone/>
            </a:pPr>
            <a:endParaRPr lang="en-US" sz="3000" smtClean="0"/>
          </a:p>
          <a:p>
            <a:pPr algn="just">
              <a:lnSpc>
                <a:spcPct val="110000"/>
              </a:lnSpc>
              <a:buFont typeface="Wingdings" pitchFamily="2" charset="2"/>
              <a:buNone/>
            </a:pPr>
            <a:r>
              <a:rPr lang="en-US" sz="3000" smtClean="0"/>
              <a:t>c </a:t>
            </a:r>
          </a:p>
        </p:txBody>
      </p:sp>
      <p:sp>
        <p:nvSpPr>
          <p:cNvPr id="28674"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457200" y="476250"/>
            <a:ext cx="8229600" cy="6048375"/>
          </a:xfrm>
        </p:spPr>
        <p:txBody>
          <a:bodyPr>
            <a:normAutofit lnSpcReduction="10000"/>
          </a:bodyPr>
          <a:lstStyle/>
          <a:p>
            <a:pPr algn="just">
              <a:spcBef>
                <a:spcPct val="10000"/>
              </a:spcBef>
              <a:spcAft>
                <a:spcPct val="10000"/>
              </a:spcAft>
              <a:buClr>
                <a:schemeClr val="tx2"/>
              </a:buClr>
              <a:buFontTx/>
              <a:buNone/>
            </a:pPr>
            <a:r>
              <a:rPr lang="en-US" sz="3000" smtClean="0"/>
              <a:t>IV. CÂU HỎI TÌNH HUỐNG</a:t>
            </a:r>
          </a:p>
          <a:p>
            <a:pPr algn="just"/>
            <a:r>
              <a:rPr lang="en-US" sz="2800" smtClean="0"/>
              <a:t>Ví dụ 1: Người mua A ở Việt nam ký một hợp đồng mua 500 tấn hoá chất của một công ty B ở Singapore. Hàng hoá do người sản xuất ở Ấn độ, là bạn hàng của công ty B, chuyển từ ấn độ đến Việt nam. </a:t>
            </a:r>
          </a:p>
          <a:p>
            <a:pPr algn="just"/>
            <a:r>
              <a:rPr lang="en-US" sz="2800" smtClean="0"/>
              <a:t>Ví dụ 2: Người mua A ở Việt nam mua 200 thùng dầu dừa của một người bán B cũng ở Việt nam. Hàng hoá được chuyển đến cảng Sài gòn từ xí nghiệp sản xuất của B ở Thái lan. </a:t>
            </a:r>
          </a:p>
          <a:p>
            <a:pPr algn="just">
              <a:spcBef>
                <a:spcPct val="10000"/>
              </a:spcBef>
              <a:spcAft>
                <a:spcPct val="10000"/>
              </a:spcAft>
              <a:buClr>
                <a:schemeClr val="tx2"/>
              </a:buClr>
              <a:buFontTx/>
              <a:buNone/>
            </a:pPr>
            <a:r>
              <a:rPr lang="en-US" sz="3000" smtClean="0">
                <a:solidFill>
                  <a:srgbClr val="FF0000"/>
                </a:solidFill>
              </a:rPr>
              <a:t>?: Giao dịch nào được coi là giao dịch bán để XK đến VN để xem xét trị giá giao dịch.</a:t>
            </a:r>
          </a:p>
        </p:txBody>
      </p:sp>
      <p:sp>
        <p:nvSpPr>
          <p:cNvPr id="29698"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457200" y="476250"/>
            <a:ext cx="8229600" cy="6048375"/>
          </a:xfrm>
        </p:spPr>
        <p:txBody>
          <a:bodyPr>
            <a:normAutofit lnSpcReduction="10000"/>
          </a:bodyPr>
          <a:lstStyle/>
          <a:p>
            <a:pPr algn="just">
              <a:spcBef>
                <a:spcPct val="10000"/>
              </a:spcBef>
              <a:spcAft>
                <a:spcPct val="10000"/>
              </a:spcAft>
              <a:buClr>
                <a:schemeClr val="tx2"/>
              </a:buClr>
            </a:pPr>
            <a:r>
              <a:rPr lang="en-US" sz="2800" smtClean="0"/>
              <a:t>Người mua ở Việt nam mua của người bán ở Indonesia 2.000 tấn thuốc bảo vệ thực vật với điều kiện người mua sẽ chỉ được bán lại số hàng trên ở khu vực miền Bắc. Ngoài ra, do quy định của pháp luật Việt nam, trước khi nhập khẩu số thuốc bảo vệ thực vật thì người mua phải có giấy phép nhập khẩu do Bộ Nông nghiệp phát hành.</a:t>
            </a:r>
          </a:p>
          <a:p>
            <a:pPr algn="just">
              <a:spcBef>
                <a:spcPct val="10000"/>
              </a:spcBef>
              <a:spcAft>
                <a:spcPct val="10000"/>
              </a:spcAft>
              <a:buClr>
                <a:schemeClr val="tx2"/>
              </a:buClr>
            </a:pPr>
            <a:r>
              <a:rPr lang="en-US" sz="2800" smtClean="0"/>
              <a:t>Người mua ở Việt nam mua 20.000 m2 gỗ ván ép của một công ty Malaysia để sản xuất bàn văn phòng với giá 5 USD/m2, với điều kiện sau khi sử dụng 20.000 m2 gỗ đó, người mua phải gửi miễn phí cho người bán 200 chiếc bàn thành phẩm để người bán sử dụng</a:t>
            </a:r>
            <a:endParaRPr lang="en-US" sz="3000" smtClean="0">
              <a:solidFill>
                <a:srgbClr val="FF0000"/>
              </a:solidFill>
            </a:endParaRPr>
          </a:p>
        </p:txBody>
      </p:sp>
      <p:sp>
        <p:nvSpPr>
          <p:cNvPr id="30722"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457200" y="476250"/>
            <a:ext cx="8229600" cy="6048375"/>
          </a:xfrm>
        </p:spPr>
        <p:txBody>
          <a:bodyPr>
            <a:normAutofit fontScale="92500" lnSpcReduction="10000"/>
          </a:bodyPr>
          <a:lstStyle/>
          <a:p>
            <a:pPr algn="just">
              <a:spcBef>
                <a:spcPct val="10000"/>
              </a:spcBef>
              <a:spcAft>
                <a:spcPct val="10000"/>
              </a:spcAft>
              <a:buClr>
                <a:schemeClr val="tx2"/>
              </a:buClr>
            </a:pPr>
            <a:r>
              <a:rPr lang="en-US" sz="2800" smtClean="0"/>
              <a:t>Chi phí hoa hồng bán hàng do người mua thay người bán trả cho đại lý bán, chi phí bản quyền do người mua trả cho người giữ bản quyền hay người cấp phép?</a:t>
            </a:r>
          </a:p>
          <a:p>
            <a:pPr algn="just"/>
            <a:r>
              <a:rPr lang="en-US" sz="2800" smtClean="0"/>
              <a:t>Một người nhập khẩu cung cấp cho người sản xuất một khuôn đúc để sử dụng trong việc sản xuất hàng hoá nhập khẩu và ký hợp đồng mua 10.000 sản phẩm với người sản xuất, thống nhất giao hàng làm nhiều đợt. Cho đến thời điểm khi chuyến hàng đầu tiên  gồm 1.000 sản phẩm đến cảng nhập khẩu thì người sản xuất đã làm ra được 4.000 sản phẩm. Khi xác định trị giá hải quan cho hàng hoá nhập khẩu phân bổ thế nào?</a:t>
            </a:r>
          </a:p>
          <a:p>
            <a:pPr algn="just"/>
            <a:r>
              <a:rPr lang="en-US" sz="2800" smtClean="0"/>
              <a:t>,</a:t>
            </a:r>
            <a:endParaRPr lang="en-US" sz="3000" smtClean="0"/>
          </a:p>
        </p:txBody>
      </p:sp>
      <p:sp>
        <p:nvSpPr>
          <p:cNvPr id="31746"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457200" y="476250"/>
            <a:ext cx="8229600" cy="6048375"/>
          </a:xfrm>
        </p:spPr>
        <p:txBody>
          <a:bodyPr/>
          <a:lstStyle/>
          <a:p>
            <a:pPr algn="just"/>
            <a:r>
              <a:rPr lang="en-US" sz="2800" smtClean="0"/>
              <a:t>Ví dụ: Một người nhập khẩu mua nguyên liệu thuốc lá đã xử lý để sản xuất thuốc lá điếu. Ngoài ra, người nhập khẩu còn mua thêm một số nguyên liệu thuốc lá nội địa và trộn lẫn cả 2 loại không theo một tỷ lệ định trước. Người nhập khẩu phải thanh toán tiền bản quyền dựa trên cơ sở việc bán thuốc lá thành phẩm. Tiền bản quyền sẽ được xem xét thế nào khi xác định trị giá tính thuế?</a:t>
            </a:r>
          </a:p>
          <a:p>
            <a:pPr algn="just"/>
            <a:endParaRPr lang="en-US" sz="2800" smtClean="0"/>
          </a:p>
        </p:txBody>
      </p:sp>
      <p:sp>
        <p:nvSpPr>
          <p:cNvPr id="32770"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457200" y="476250"/>
            <a:ext cx="8229600" cy="6048375"/>
          </a:xfrm>
        </p:spPr>
        <p:txBody>
          <a:bodyPr/>
          <a:lstStyle/>
          <a:p>
            <a:pPr algn="just">
              <a:spcBef>
                <a:spcPct val="10000"/>
              </a:spcBef>
              <a:spcAft>
                <a:spcPct val="10000"/>
              </a:spcAft>
              <a:buClr>
                <a:schemeClr val="tx2"/>
              </a:buClr>
              <a:buFontTx/>
              <a:buNone/>
            </a:pPr>
            <a:endParaRPr lang="en-US" sz="3000" smtClean="0"/>
          </a:p>
        </p:txBody>
      </p:sp>
      <p:sp>
        <p:nvSpPr>
          <p:cNvPr id="33794"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a:xfrm>
            <a:off x="457200" y="476250"/>
            <a:ext cx="8229600" cy="6048375"/>
          </a:xfrm>
        </p:spPr>
        <p:txBody>
          <a:bodyPr/>
          <a:lstStyle/>
          <a:p>
            <a:pPr algn="just">
              <a:spcBef>
                <a:spcPct val="10000"/>
              </a:spcBef>
              <a:spcAft>
                <a:spcPct val="10000"/>
              </a:spcAft>
              <a:buClr>
                <a:schemeClr val="tx2"/>
              </a:buClr>
              <a:buFontTx/>
              <a:buNone/>
            </a:pPr>
            <a:endParaRPr lang="en-US" sz="3000" smtClean="0"/>
          </a:p>
        </p:txBody>
      </p:sp>
      <p:sp>
        <p:nvSpPr>
          <p:cNvPr id="34818" name="Rectangle 2"/>
          <p:cNvSpPr>
            <a:spLocks noGrp="1" noChangeArrowheads="1"/>
          </p:cNvSpPr>
          <p:nvPr>
            <p:ph type="title"/>
          </p:nvPr>
        </p:nvSpPr>
        <p:spPr>
          <a:xfrm>
            <a:off x="457200" y="277813"/>
            <a:ext cx="8229600" cy="198437"/>
          </a:xfrm>
        </p:spPr>
        <p:txBody>
          <a:bodyPr>
            <a:normAutofit fontScale="90000"/>
          </a:bodyPr>
          <a:lstStyle/>
          <a:p>
            <a:endParaRPr lang="en-US" sz="4000" smtClean="0"/>
          </a:p>
        </p:txBody>
      </p:sp>
    </p:spTree>
  </p:cSld>
  <p:clrMapOvr>
    <a:masterClrMapping/>
  </p:clrMapOvr>
  <p:timing>
    <p:tnLst>
      <p:par>
        <p:cTn id="1" dur="indefinite" restart="never" nodeType="tmRoot"/>
      </p:par>
    </p:tnLst>
  </p:timing>
</p:sld>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4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687</TotalTime>
  <Words>2097</Words>
  <Application>Microsoft Office PowerPoint</Application>
  <PresentationFormat>On-screen Show (4:3)</PresentationFormat>
  <Paragraphs>126</Paragraphs>
  <Slides>27</Slides>
  <Notes>4</Notes>
  <HiddenSlides>0</HiddenSlides>
  <MMClips>0</MMClips>
  <ScaleCrop>false</ScaleCrop>
  <HeadingPairs>
    <vt:vector size="4" baseType="variant">
      <vt:variant>
        <vt:lpstr>Theme</vt:lpstr>
      </vt:variant>
      <vt:variant>
        <vt:i4>6</vt:i4>
      </vt:variant>
      <vt:variant>
        <vt:lpstr>Slide Titles</vt:lpstr>
      </vt:variant>
      <vt:variant>
        <vt:i4>27</vt:i4>
      </vt:variant>
    </vt:vector>
  </HeadingPairs>
  <TitlesOfParts>
    <vt:vector size="33" baseType="lpstr">
      <vt:lpstr>4_Custom Design</vt:lpstr>
      <vt:lpstr>Custom Design</vt:lpstr>
      <vt:lpstr>1_Custom Design</vt:lpstr>
      <vt:lpstr>2_Custom Design</vt:lpstr>
      <vt:lpstr>3_Custom Design</vt:lpstr>
      <vt:lpstr>Concourse</vt:lpstr>
      <vt:lpstr> Chương 4:  THUẾ HẢI QUAN</vt:lpstr>
      <vt:lpstr>PHẦN III: TRỊ GIÁ HẢI QUAN</vt:lpstr>
      <vt:lpstr>PHẦN III: TRỊ GIÁ HẢI QUAN</vt:lpstr>
      <vt:lpstr>PHẦN III: TRỊ GIÁ HẢI QUAN</vt:lpstr>
      <vt:lpstr>PHẦN III: TRỊ GIÁ HẢI QUAN</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vector>
  </TitlesOfParts>
  <Company>FTU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Phan Hien</dc:creator>
  <cp:lastModifiedBy>CR320E</cp:lastModifiedBy>
  <cp:revision>134</cp:revision>
  <dcterms:created xsi:type="dcterms:W3CDTF">2009-07-06T13:32:07Z</dcterms:created>
  <dcterms:modified xsi:type="dcterms:W3CDTF">2010-09-09T06:34:16Z</dcterms:modified>
</cp:coreProperties>
</file>